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56" r:id="rId2"/>
    <p:sldId id="528" r:id="rId3"/>
    <p:sldId id="531" r:id="rId4"/>
    <p:sldId id="457" r:id="rId5"/>
    <p:sldId id="357" r:id="rId6"/>
    <p:sldId id="498" r:id="rId7"/>
    <p:sldId id="519" r:id="rId8"/>
    <p:sldId id="529" r:id="rId9"/>
    <p:sldId id="509" r:id="rId10"/>
    <p:sldId id="510" r:id="rId11"/>
    <p:sldId id="530" r:id="rId12"/>
    <p:sldId id="289" r:id="rId13"/>
    <p:sldId id="454" r:id="rId14"/>
    <p:sldId id="475" r:id="rId15"/>
    <p:sldId id="520" r:id="rId16"/>
    <p:sldId id="511" r:id="rId17"/>
    <p:sldId id="492" r:id="rId18"/>
    <p:sldId id="476" r:id="rId19"/>
    <p:sldId id="539" r:id="rId20"/>
    <p:sldId id="533" r:id="rId21"/>
    <p:sldId id="349" r:id="rId22"/>
    <p:sldId id="481" r:id="rId23"/>
    <p:sldId id="464" r:id="rId24"/>
    <p:sldId id="522" r:id="rId25"/>
    <p:sldId id="521" r:id="rId26"/>
    <p:sldId id="478" r:id="rId27"/>
    <p:sldId id="477" r:id="rId28"/>
    <p:sldId id="534" r:id="rId29"/>
    <p:sldId id="535" r:id="rId30"/>
    <p:sldId id="465" r:id="rId31"/>
    <p:sldId id="359" r:id="rId32"/>
    <p:sldId id="366" r:id="rId33"/>
    <p:sldId id="493" r:id="rId34"/>
    <p:sldId id="367" r:id="rId35"/>
    <p:sldId id="517" r:id="rId36"/>
    <p:sldId id="514" r:id="rId37"/>
    <p:sldId id="538" r:id="rId38"/>
    <p:sldId id="515" r:id="rId39"/>
    <p:sldId id="467" r:id="rId40"/>
    <p:sldId id="468" r:id="rId41"/>
    <p:sldId id="469" r:id="rId42"/>
    <p:sldId id="470" r:id="rId43"/>
    <p:sldId id="471" r:id="rId44"/>
    <p:sldId id="540" r:id="rId45"/>
    <p:sldId id="500" r:id="rId46"/>
    <p:sldId id="502" r:id="rId47"/>
    <p:sldId id="503" r:id="rId48"/>
    <p:sldId id="505" r:id="rId49"/>
    <p:sldId id="504" r:id="rId50"/>
    <p:sldId id="485" r:id="rId51"/>
    <p:sldId id="543" r:id="rId52"/>
    <p:sldId id="486" r:id="rId53"/>
    <p:sldId id="487" r:id="rId54"/>
  </p:sldIdLst>
  <p:sldSz cx="12192000" cy="6858000"/>
  <p:notesSz cx="6645275" cy="97758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CC"/>
    <a:srgbClr val="00FF00"/>
    <a:srgbClr val="FF9900"/>
    <a:srgbClr val="66FFFF"/>
    <a:srgbClr val="00FFFF"/>
    <a:srgbClr val="CC0000"/>
    <a:srgbClr val="996600"/>
    <a:srgbClr val="FF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6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7BD58-2F77-4462-B191-8EC8C74B986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93A01-B00F-4397-9A8E-3C082AAE30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15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9050-D644-4579-8A97-05A045655031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49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90C0-255C-4D58-9BF5-40AC96129D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5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90C0-255C-4D58-9BF5-40AC96129D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90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F90C0-255C-4D58-9BF5-40AC96129D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9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08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1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369B8A41-E3AD-4FCE-AB84-E6A4FBC0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D574AC1-3F03-40CD-9E3C-81B4E9AF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36B0063-0E2D-4BCE-8508-140E024A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9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7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41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5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7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60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7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mai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anthropogenie.com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5BE4-13E1-495B-8ED1-B32E3FABF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nthropogenie.com/" TargetMode="Externa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eb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ebp"/><Relationship Id="rId4" Type="http://schemas.openxmlformats.org/officeDocument/2006/relationships/image" Target="../media/image49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52.jpg"/><Relationship Id="rId7" Type="http://schemas.openxmlformats.org/officeDocument/2006/relationships/image" Target="../media/image48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ebp"/><Relationship Id="rId3" Type="http://schemas.openxmlformats.org/officeDocument/2006/relationships/image" Target="../media/image62.webp"/><Relationship Id="rId7" Type="http://schemas.openxmlformats.org/officeDocument/2006/relationships/image" Target="../media/image66.webp"/><Relationship Id="rId2" Type="http://schemas.openxmlformats.org/officeDocument/2006/relationships/image" Target="../media/image61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ebp"/><Relationship Id="rId5" Type="http://schemas.openxmlformats.org/officeDocument/2006/relationships/image" Target="../media/image64.webp"/><Relationship Id="rId4" Type="http://schemas.openxmlformats.org/officeDocument/2006/relationships/image" Target="../media/image63.web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ropogenie.com/" TargetMode="External"/><Relationship Id="rId2" Type="http://schemas.openxmlformats.org/officeDocument/2006/relationships/hyperlink" Target="mailto:marc.vanlier@atao.co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nthropologie_fondamentale#Morin197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ebp"/><Relationship Id="rId4" Type="http://schemas.openxmlformats.org/officeDocument/2006/relationships/image" Target="../media/image6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27701" y="2649545"/>
            <a:ext cx="85394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De l’anthropo</a:t>
            </a:r>
            <a:r>
              <a:rPr lang="fr-FR" sz="4400" dirty="0">
                <a:solidFill>
                  <a:schemeClr val="accent2">
                    <a:lumMod val="50000"/>
                  </a:schemeClr>
                </a:solidFill>
              </a:rPr>
              <a:t>logie</a:t>
            </a:r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 à l’anthropo</a:t>
            </a:r>
            <a:r>
              <a:rPr lang="fr-FR" sz="4400" dirty="0">
                <a:solidFill>
                  <a:schemeClr val="accent2">
                    <a:lumMod val="50000"/>
                  </a:schemeClr>
                </a:solidFill>
              </a:rPr>
              <a:t>génie</a:t>
            </a:r>
            <a:endParaRPr lang="fr-FR" sz="4400" dirty="0">
              <a:solidFill>
                <a:srgbClr val="FF0000"/>
              </a:solidFill>
            </a:endParaRPr>
          </a:p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Homo animal techno-sémiotique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61189" y="4691932"/>
            <a:ext cx="4092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Colloque Sémiotique et anthropologie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85784" y="5879022"/>
            <a:ext cx="8196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/>
                </a:solidFill>
              </a:rPr>
              <a:t>Dans le cadre du 89</a:t>
            </a:r>
            <a:r>
              <a:rPr lang="fr-FR" sz="1600" baseline="30000" dirty="0">
                <a:solidFill>
                  <a:schemeClr val="accent5"/>
                </a:solidFill>
              </a:rPr>
              <a:t>ème</a:t>
            </a:r>
            <a:r>
              <a:rPr lang="fr-FR" sz="1600" dirty="0">
                <a:solidFill>
                  <a:schemeClr val="accent5"/>
                </a:solidFill>
              </a:rPr>
              <a:t> Congrès de l’ACFAS, Université Laval, du 9 au 11 mai 2022, Marc VAN LIER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mai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anthropogenie.com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50D783-E983-3F23-90C7-7EB1A477F049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DE5AF-E7C3-7ACF-A33D-D97896DBCBD0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061A457-AE52-D5F8-0921-AF5FDACD3550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02D7763-E1C8-A5A2-A42D-8B08DA268F3D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7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79B93A-8602-49D0-A392-199A4E43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5EA33-1BD7-489E-BAE1-99A21ECC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446967-3C56-43BF-B025-551C8FA1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D5E4B0-F185-41C2-AA8E-BD7D9BA64E17}"/>
              </a:ext>
            </a:extLst>
          </p:cNvPr>
          <p:cNvSpPr txBox="1"/>
          <p:nvPr/>
        </p:nvSpPr>
        <p:spPr>
          <a:xfrm>
            <a:off x="2785136" y="379449"/>
            <a:ext cx="6617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Réponses sur le temps longs</a:t>
            </a:r>
          </a:p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Qu’est-ce qui est premier chez Homo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31D2D0-DC3F-4596-B6A4-B43FA2AC78D5}"/>
              </a:ext>
            </a:extLst>
          </p:cNvPr>
          <p:cNvSpPr txBox="1"/>
          <p:nvPr/>
        </p:nvSpPr>
        <p:spPr>
          <a:xfrm>
            <a:off x="1681211" y="4770503"/>
            <a:ext cx="87137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Anthropo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génie</a:t>
            </a:r>
          </a:p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« La </a:t>
            </a:r>
            <a:r>
              <a:rPr lang="fr-FR" sz="2800" dirty="0">
                <a:solidFill>
                  <a:srgbClr val="FF0000"/>
                </a:solidFill>
              </a:rPr>
              <a:t>constitution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d'Homo »</a:t>
            </a:r>
          </a:p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« La discipline qui a la </a:t>
            </a:r>
            <a:r>
              <a:rPr lang="fr-FR" sz="2800" dirty="0">
                <a:solidFill>
                  <a:srgbClr val="FF0000"/>
                </a:solidFill>
              </a:rPr>
              <a:t>constitution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d’Homo pour thème »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F733D4AD-9076-479D-92D1-5275A0D79F1B}"/>
              </a:ext>
            </a:extLst>
          </p:cNvPr>
          <p:cNvSpPr/>
          <p:nvPr/>
        </p:nvSpPr>
        <p:spPr>
          <a:xfrm>
            <a:off x="1316306" y="3287207"/>
            <a:ext cx="9696091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05FA8D6-AAC7-48AA-87E7-23E2D928BE95}"/>
              </a:ext>
            </a:extLst>
          </p:cNvPr>
          <p:cNvCxnSpPr/>
          <p:nvPr/>
        </p:nvCxnSpPr>
        <p:spPr>
          <a:xfrm>
            <a:off x="11024198" y="2922472"/>
            <a:ext cx="0" cy="11240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8ACB5EF-1C39-478A-AE1E-6577238C39F7}"/>
              </a:ext>
            </a:extLst>
          </p:cNvPr>
          <p:cNvCxnSpPr/>
          <p:nvPr/>
        </p:nvCxnSpPr>
        <p:spPr>
          <a:xfrm>
            <a:off x="1316306" y="2922472"/>
            <a:ext cx="0" cy="11240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7EC0A18-FB07-41E3-B1BD-7D1DF10E6B97}"/>
              </a:ext>
            </a:extLst>
          </p:cNvPr>
          <p:cNvCxnSpPr/>
          <p:nvPr/>
        </p:nvCxnSpPr>
        <p:spPr>
          <a:xfrm>
            <a:off x="9136929" y="2922472"/>
            <a:ext cx="0" cy="11240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075BCD8-6195-44D7-A29C-BAE6C00D9E71}"/>
              </a:ext>
            </a:extLst>
          </p:cNvPr>
          <p:cNvSpPr txBox="1"/>
          <p:nvPr/>
        </p:nvSpPr>
        <p:spPr>
          <a:xfrm>
            <a:off x="1141316" y="4198522"/>
            <a:ext cx="1799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Il y a </a:t>
            </a:r>
            <a:r>
              <a:rPr lang="fr-FR" sz="1400" dirty="0">
                <a:solidFill>
                  <a:srgbClr val="FF0000"/>
                </a:solidFill>
              </a:rPr>
              <a:t>7</a:t>
            </a:r>
            <a:r>
              <a:rPr lang="fr-FR" sz="1400" dirty="0"/>
              <a:t> Mln d’années,</a:t>
            </a:r>
          </a:p>
          <a:p>
            <a:r>
              <a:rPr lang="fr-FR" sz="1400" dirty="0"/>
              <a:t> séparation des autres</a:t>
            </a:r>
          </a:p>
          <a:p>
            <a:r>
              <a:rPr lang="fr-FR" sz="1400" dirty="0"/>
              <a:t>Singes (</a:t>
            </a:r>
            <a:r>
              <a:rPr lang="fr-FR" sz="1400" dirty="0">
                <a:highlight>
                  <a:srgbClr val="FFFF00"/>
                </a:highlight>
              </a:rPr>
              <a:t>chimpanzés</a:t>
            </a:r>
            <a:r>
              <a:rPr lang="fr-FR" sz="1400" dirty="0"/>
              <a:t>)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B1678E-E6DA-4012-971D-BB9AC1BB697D}"/>
              </a:ext>
            </a:extLst>
          </p:cNvPr>
          <p:cNvSpPr txBox="1"/>
          <p:nvPr/>
        </p:nvSpPr>
        <p:spPr>
          <a:xfrm>
            <a:off x="8126539" y="4164299"/>
            <a:ext cx="215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Il y 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/>
              <a:t> Mln d’années,</a:t>
            </a:r>
          </a:p>
          <a:p>
            <a:pPr algn="ctr"/>
            <a:r>
              <a:rPr lang="fr-FR" dirty="0"/>
              <a:t> </a:t>
            </a:r>
            <a:r>
              <a:rPr lang="fr-FR" dirty="0">
                <a:highlight>
                  <a:srgbClr val="FFFF00"/>
                </a:highlight>
              </a:rPr>
              <a:t>Homo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849C676-1758-41D5-A0A0-7160A9237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0"/>
          <a:stretch/>
        </p:blipFill>
        <p:spPr>
          <a:xfrm>
            <a:off x="1469503" y="2333270"/>
            <a:ext cx="1012282" cy="10015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6414732-24C7-46B0-8D4D-B3F96FF24279}"/>
              </a:ext>
            </a:extLst>
          </p:cNvPr>
          <p:cNvSpPr txBox="1"/>
          <p:nvPr/>
        </p:nvSpPr>
        <p:spPr>
          <a:xfrm>
            <a:off x="2622434" y="3057603"/>
            <a:ext cx="414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Hominina</a:t>
            </a:r>
            <a:r>
              <a:rPr lang="fr-FR" dirty="0"/>
              <a:t> (lignée humaine, les hominiens)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72B191B-8291-46E8-9898-C5CEDEA1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0229" b="32056"/>
          <a:stretch/>
        </p:blipFill>
        <p:spPr>
          <a:xfrm>
            <a:off x="8296602" y="2099625"/>
            <a:ext cx="2579092" cy="12751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516D9C-941D-40DA-814E-06458420949A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0C1D0-7211-4C27-B444-AFE647F9D092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A1BAE85-961C-405A-9951-00C86363ECF0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46473F8-C700-4712-BA24-48E622D37A15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4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D0695D-A44A-41F5-84E1-DE0B9926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FB5AC8-9545-490B-AFEC-6D62DEA7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115879-1FB3-4D50-BD79-6DB4B1BE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656595-CD89-4490-AC37-92D35ADF9DF8}"/>
              </a:ext>
            </a:extLst>
          </p:cNvPr>
          <p:cNvSpPr txBox="1"/>
          <p:nvPr/>
        </p:nvSpPr>
        <p:spPr>
          <a:xfrm>
            <a:off x="2620754" y="396934"/>
            <a:ext cx="6950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Anthropogénie vs Anthropologie</a:t>
            </a:r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DBC9916-B05C-4724-AC44-307A5D9F6AF9}"/>
              </a:ext>
            </a:extLst>
          </p:cNvPr>
          <p:cNvGrpSpPr/>
          <p:nvPr/>
        </p:nvGrpSpPr>
        <p:grpSpPr>
          <a:xfrm>
            <a:off x="6623538" y="1572533"/>
            <a:ext cx="3974123" cy="3712933"/>
            <a:chOff x="1327638" y="1564376"/>
            <a:chExt cx="3974123" cy="3712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9A03B5-D8C7-49F7-8E78-42EFE9DBF650}"/>
                </a:ext>
              </a:extLst>
            </p:cNvPr>
            <p:cNvSpPr/>
            <p:nvPr/>
          </p:nvSpPr>
          <p:spPr>
            <a:xfrm>
              <a:off x="1327638" y="2551093"/>
              <a:ext cx="3974123" cy="272621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Constitution d’Homo</a:t>
              </a:r>
            </a:p>
            <a:p>
              <a:pPr algn="ctr"/>
              <a:r>
                <a:rPr lang="fr-FR" sz="2000" dirty="0"/>
                <a:t>dans l’Univers</a:t>
              </a:r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r>
                <a:rPr lang="fr-FR" sz="2000" dirty="0"/>
                <a:t>Temps « long »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63D753D-9C98-4889-9337-7F587C150B43}"/>
                </a:ext>
              </a:extLst>
            </p:cNvPr>
            <p:cNvSpPr txBox="1"/>
            <p:nvPr/>
          </p:nvSpPr>
          <p:spPr>
            <a:xfrm>
              <a:off x="2209800" y="1564376"/>
              <a:ext cx="2367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>
                      <a:lumMod val="75000"/>
                    </a:schemeClr>
                  </a:solidFill>
                </a:rPr>
                <a:t>Anthropo</a:t>
              </a:r>
              <a:r>
                <a:rPr lang="fr-FR" sz="2800" dirty="0">
                  <a:solidFill>
                    <a:schemeClr val="accent4">
                      <a:lumMod val="75000"/>
                    </a:schemeClr>
                  </a:solidFill>
                </a:rPr>
                <a:t>génie</a:t>
              </a:r>
              <a:endParaRPr lang="fr-FR" sz="6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67C40A6-35C6-4CCF-A4DB-8D6B678C4037}"/>
              </a:ext>
            </a:extLst>
          </p:cNvPr>
          <p:cNvGrpSpPr/>
          <p:nvPr/>
        </p:nvGrpSpPr>
        <p:grpSpPr>
          <a:xfrm>
            <a:off x="1215275" y="1617149"/>
            <a:ext cx="3974123" cy="3623701"/>
            <a:chOff x="7133493" y="1626577"/>
            <a:chExt cx="3974123" cy="36237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C2FBF9-1F4A-44F3-8317-CBFFA46BC9A2}"/>
                </a:ext>
              </a:extLst>
            </p:cNvPr>
            <p:cNvSpPr/>
            <p:nvPr/>
          </p:nvSpPr>
          <p:spPr>
            <a:xfrm>
              <a:off x="7133493" y="2551093"/>
              <a:ext cx="3974123" cy="269918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/>
                <a:t>Discours sur</a:t>
              </a:r>
            </a:p>
            <a:p>
              <a:pPr algn="ctr"/>
              <a:r>
                <a:rPr lang="fr-FR" sz="2000" dirty="0"/>
                <a:t>ce qu’Homo est</a:t>
              </a:r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r>
                <a:rPr lang="fr-FR" sz="2000" dirty="0"/>
                <a:t>Temps « court »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66E0C90-9D00-49DD-897C-1A49EFB2B7C6}"/>
                </a:ext>
              </a:extLst>
            </p:cNvPr>
            <p:cNvSpPr txBox="1"/>
            <p:nvPr/>
          </p:nvSpPr>
          <p:spPr>
            <a:xfrm>
              <a:off x="8098144" y="1626577"/>
              <a:ext cx="2273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>
                      <a:lumMod val="75000"/>
                    </a:schemeClr>
                  </a:solidFill>
                </a:rPr>
                <a:t>Anthropo</a:t>
              </a:r>
              <a:r>
                <a:rPr lang="fr-FR" sz="2800" dirty="0">
                  <a:solidFill>
                    <a:schemeClr val="accent4">
                      <a:lumMod val="75000"/>
                    </a:schemeClr>
                  </a:solidFill>
                </a:rPr>
                <a:t>logie</a:t>
              </a:r>
            </a:p>
          </p:txBody>
        </p:sp>
      </p:grpSp>
      <p:sp>
        <p:nvSpPr>
          <p:cNvPr id="12" name="Flèche : double flèche horizontale 11">
            <a:extLst>
              <a:ext uri="{FF2B5EF4-FFF2-40B4-BE49-F238E27FC236}">
                <a16:creationId xmlns:a16="http://schemas.microsoft.com/office/drawing/2014/main" id="{267C0B5F-00F1-4059-AA47-4E99CB40D97A}"/>
              </a:ext>
            </a:extLst>
          </p:cNvPr>
          <p:cNvSpPr/>
          <p:nvPr/>
        </p:nvSpPr>
        <p:spPr>
          <a:xfrm>
            <a:off x="5564606" y="3838076"/>
            <a:ext cx="625642" cy="28875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BCAFB7A-AEB3-4B5B-BD55-2F1DF81B66E9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4B6F7FC-193C-4865-B488-F355ED78D5AF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7F89740-9CB0-4970-B71C-78DAAE5866A5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B1D299-8D85-41B6-9C2F-C19182945240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4A8801-3FFA-782E-0E32-B3CEAE463867}"/>
              </a:ext>
            </a:extLst>
          </p:cNvPr>
          <p:cNvSpPr txBox="1"/>
          <p:nvPr/>
        </p:nvSpPr>
        <p:spPr>
          <a:xfrm>
            <a:off x="2018197" y="5396164"/>
            <a:ext cx="236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Multitude d’approches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Locales et transitoires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A7689AE-2FD4-3ADB-8808-E8B0E7E6A4C2}"/>
              </a:ext>
            </a:extLst>
          </p:cNvPr>
          <p:cNvSpPr txBox="1"/>
          <p:nvPr/>
        </p:nvSpPr>
        <p:spPr>
          <a:xfrm>
            <a:off x="7107880" y="5396163"/>
            <a:ext cx="300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Socle possible et « long »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De la technique et sémiotique</a:t>
            </a:r>
          </a:p>
        </p:txBody>
      </p:sp>
    </p:spTree>
    <p:extLst>
      <p:ext uri="{BB962C8B-B14F-4D97-AF65-F5344CB8AC3E}">
        <p14:creationId xmlns:p14="http://schemas.microsoft.com/office/powerpoint/2010/main" val="136595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24240" y="2375657"/>
            <a:ext cx="646600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Anthropo</a:t>
            </a:r>
            <a:r>
              <a:rPr lang="fr-FR" sz="6600" dirty="0">
                <a:solidFill>
                  <a:schemeClr val="accent4">
                    <a:lumMod val="75000"/>
                  </a:schemeClr>
                </a:solidFill>
              </a:rPr>
              <a:t>génie</a:t>
            </a:r>
          </a:p>
          <a:p>
            <a:pPr algn="ctr"/>
            <a:r>
              <a:rPr lang="fr-FR" sz="4800" dirty="0">
                <a:solidFill>
                  <a:schemeClr val="accent1">
                    <a:lumMod val="75000"/>
                  </a:schemeClr>
                </a:solidFill>
              </a:rPr>
              <a:t>(Approche / Référentiels)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12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1788E89-5E71-4473-B6C2-97849C65E0B3}"/>
              </a:ext>
            </a:extLst>
          </p:cNvPr>
          <p:cNvCxnSpPr/>
          <p:nvPr/>
        </p:nvCxnSpPr>
        <p:spPr>
          <a:xfrm>
            <a:off x="855364" y="274086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E263D07-998D-4D24-983A-8241D5F82FD4}"/>
              </a:ext>
            </a:extLst>
          </p:cNvPr>
          <p:cNvCxnSpPr/>
          <p:nvPr/>
        </p:nvCxnSpPr>
        <p:spPr>
          <a:xfrm>
            <a:off x="11358772" y="280182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1A0614-9A3F-4DA7-B369-D92FBD09A147}"/>
              </a:ext>
            </a:extLst>
          </p:cNvPr>
          <p:cNvSpPr/>
          <p:nvPr/>
        </p:nvSpPr>
        <p:spPr>
          <a:xfrm>
            <a:off x="8020" y="2002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8CA6C-8B78-4ADB-9B50-BA4C448B0377}"/>
              </a:ext>
            </a:extLst>
          </p:cNvPr>
          <p:cNvSpPr/>
          <p:nvPr/>
        </p:nvSpPr>
        <p:spPr>
          <a:xfrm>
            <a:off x="11361820" y="200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44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165B86-06FA-4F71-9756-677265727B47}"/>
              </a:ext>
            </a:extLst>
          </p:cNvPr>
          <p:cNvSpPr/>
          <p:nvPr/>
        </p:nvSpPr>
        <p:spPr>
          <a:xfrm>
            <a:off x="1127675" y="2130720"/>
            <a:ext cx="2743200" cy="3795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501960" y="272085"/>
            <a:ext cx="3302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1" dirty="0">
                <a:solidFill>
                  <a:srgbClr val="FF0000"/>
                </a:solidFill>
              </a:rPr>
              <a:t>Anthropo</a:t>
            </a:r>
            <a:r>
              <a:rPr lang="fr-FR" sz="4000" i="1" dirty="0">
                <a:solidFill>
                  <a:schemeClr val="accent2">
                    <a:lumMod val="50000"/>
                  </a:schemeClr>
                </a:solidFill>
              </a:rPr>
              <a:t>génie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13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9" y="2477465"/>
            <a:ext cx="1454103" cy="20605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1585621" y="4684370"/>
            <a:ext cx="1967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1982 – 2002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Vingt ans de travail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30 chapitres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1000 pages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6142834" y="2054938"/>
            <a:ext cx="3500964" cy="1562099"/>
            <a:chOff x="5939369" y="2324099"/>
            <a:chExt cx="3175004" cy="139700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369" y="2324099"/>
              <a:ext cx="1397000" cy="139700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373" y="2324099"/>
              <a:ext cx="1397000" cy="1397000"/>
            </a:xfrm>
            <a:prstGeom prst="rect">
              <a:avLst/>
            </a:prstGeom>
          </p:spPr>
        </p:pic>
      </p:grpSp>
      <p:sp>
        <p:nvSpPr>
          <p:cNvPr id="22" name="ZoneTexte 21"/>
          <p:cNvSpPr txBox="1"/>
          <p:nvPr/>
        </p:nvSpPr>
        <p:spPr>
          <a:xfrm>
            <a:off x="5819904" y="3920023"/>
            <a:ext cx="429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 Métaphysicien » puis « 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Anthropogéniste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»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379851" y="4269567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1921 - 2009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70913" y="4579207"/>
            <a:ext cx="371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Voir site </a:t>
            </a:r>
            <a:r>
              <a:rPr lang="fr-FR" sz="1600" dirty="0">
                <a:hlinkClick r:id="rId5"/>
              </a:rPr>
              <a:t>http://www.anthropogenie.com/</a:t>
            </a:r>
            <a:r>
              <a:rPr lang="fr-FR" sz="1600" dirty="0"/>
              <a:t>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44FF072-2661-43C6-AAC3-E62B93C64B52}"/>
              </a:ext>
            </a:extLst>
          </p:cNvPr>
          <p:cNvCxnSpPr/>
          <p:nvPr/>
        </p:nvCxnSpPr>
        <p:spPr>
          <a:xfrm flipH="1">
            <a:off x="5295749" y="4269567"/>
            <a:ext cx="817451" cy="849814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DF79533-AA36-452A-B652-BF9F0D2F707A}"/>
              </a:ext>
            </a:extLst>
          </p:cNvPr>
          <p:cNvSpPr txBox="1"/>
          <p:nvPr/>
        </p:nvSpPr>
        <p:spPr>
          <a:xfrm>
            <a:off x="4664706" y="5152936"/>
            <a:ext cx="1882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CC0000"/>
                </a:solidFill>
              </a:rPr>
              <a:t>Raisonnements DEDUCTIFS</a:t>
            </a:r>
          </a:p>
          <a:p>
            <a:pPr algn="ctr"/>
            <a:r>
              <a:rPr lang="fr-FR" sz="1200" dirty="0">
                <a:solidFill>
                  <a:srgbClr val="CC0000"/>
                </a:solidFill>
              </a:rPr>
              <a:t>partants de </a:t>
            </a:r>
          </a:p>
          <a:p>
            <a:pPr algn="ctr"/>
            <a:r>
              <a:rPr lang="fr-FR" sz="1200" dirty="0">
                <a:solidFill>
                  <a:srgbClr val="CC0000"/>
                </a:solidFill>
              </a:rPr>
              <a:t>grands PRINCIPES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0411D62-57DD-4A1F-BD51-48AC26327BEF}"/>
              </a:ext>
            </a:extLst>
          </p:cNvPr>
          <p:cNvCxnSpPr/>
          <p:nvPr/>
        </p:nvCxnSpPr>
        <p:spPr>
          <a:xfrm>
            <a:off x="9758697" y="4269567"/>
            <a:ext cx="847085" cy="782702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684B3699-328C-4570-B672-1F082FF9AF2A}"/>
              </a:ext>
            </a:extLst>
          </p:cNvPr>
          <p:cNvSpPr txBox="1"/>
          <p:nvPr/>
        </p:nvSpPr>
        <p:spPr>
          <a:xfrm>
            <a:off x="9417818" y="5097233"/>
            <a:ext cx="1850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CC0000"/>
                </a:solidFill>
              </a:rPr>
              <a:t>Raisonnements INDUCTIFS</a:t>
            </a:r>
          </a:p>
          <a:p>
            <a:pPr algn="ctr"/>
            <a:r>
              <a:rPr lang="fr-FR" sz="1200" dirty="0">
                <a:solidFill>
                  <a:srgbClr val="CC0000"/>
                </a:solidFill>
              </a:rPr>
              <a:t> partants de </a:t>
            </a:r>
          </a:p>
          <a:p>
            <a:pPr algn="ctr"/>
            <a:r>
              <a:rPr lang="fr-FR" sz="1200" dirty="0">
                <a:solidFill>
                  <a:srgbClr val="CC0000"/>
                </a:solidFill>
              </a:rPr>
              <a:t>faits OBSERVABLES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C803A8D-5F7F-4AC8-92EE-00129A088E2E}"/>
              </a:ext>
            </a:extLst>
          </p:cNvPr>
          <p:cNvCxnSpPr/>
          <p:nvPr/>
        </p:nvCxnSpPr>
        <p:spPr>
          <a:xfrm>
            <a:off x="6268864" y="4269567"/>
            <a:ext cx="1224801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6E7BCFF-7608-463C-9389-8B74FAD66478}"/>
              </a:ext>
            </a:extLst>
          </p:cNvPr>
          <p:cNvCxnSpPr/>
          <p:nvPr/>
        </p:nvCxnSpPr>
        <p:spPr>
          <a:xfrm>
            <a:off x="8216510" y="4270965"/>
            <a:ext cx="1224801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622B408-91B4-48DE-AE33-3E5146EB588F}"/>
              </a:ext>
            </a:extLst>
          </p:cNvPr>
          <p:cNvSpPr txBox="1"/>
          <p:nvPr/>
        </p:nvSpPr>
        <p:spPr>
          <a:xfrm>
            <a:off x="6934375" y="1364247"/>
            <a:ext cx="1756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Henri VAN LIER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529CF75-2624-4941-9E06-194C46128E6F}"/>
              </a:ext>
            </a:extLst>
          </p:cNvPr>
          <p:cNvSpPr txBox="1"/>
          <p:nvPr/>
        </p:nvSpPr>
        <p:spPr>
          <a:xfrm>
            <a:off x="968702" y="1267403"/>
            <a:ext cx="311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Œuvre sans équivalent</a:t>
            </a:r>
          </a:p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Darwinisme des sciences humaines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2804E0-CC8C-42AC-A731-9DB766193724}"/>
              </a:ext>
            </a:extLst>
          </p:cNvPr>
          <p:cNvSpPr txBox="1"/>
          <p:nvPr/>
        </p:nvSpPr>
        <p:spPr>
          <a:xfrm>
            <a:off x="1585621" y="5985556"/>
            <a:ext cx="18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fr-FR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édition,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2CB9CC-5D63-4512-AA9A-ED0E8AC43FB6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4B5AD6-7011-48B6-839C-609C56751FFE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5EB54E5-5E58-4404-B606-AF0A0954ACD0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AC44F6D-6059-4F68-B7C4-553424B4BE35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5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66146" y="271173"/>
            <a:ext cx="805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Quels référentiels anthropo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</a:rPr>
              <a:t>géniques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6835" y="2310408"/>
            <a:ext cx="3145971" cy="26241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Langue, Culture, Esprit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Religion, Epoque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Principes métaphysiques,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Morale, Valeurs,… Etc.</a:t>
            </a:r>
          </a:p>
          <a:p>
            <a:pPr algn="ctr"/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7006090" y="2310408"/>
            <a:ext cx="3145971" cy="26241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Topologie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Cybernétique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Logico-sémiotique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err="1"/>
              <a:t>Présentivité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614752" y="1394815"/>
            <a:ext cx="3595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Mise à l’écart des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Référentiels « partiels / éphémères»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13385" y="1427476"/>
            <a:ext cx="364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Adoption de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Référentiels « primordiaux » d’Homo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638800" y="3342409"/>
            <a:ext cx="685800" cy="413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687ACA-2A44-4993-A45D-4043703DE712}"/>
              </a:ext>
            </a:extLst>
          </p:cNvPr>
          <p:cNvSpPr txBox="1"/>
          <p:nvPr/>
        </p:nvSpPr>
        <p:spPr>
          <a:xfrm>
            <a:off x="904954" y="5148710"/>
            <a:ext cx="491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Difficultés à se projeter sur des millions d’années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Difficultés à englober tous les hominiens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0A216C-65D0-47EA-BB9E-34BB6F0BB77E}"/>
              </a:ext>
            </a:extLst>
          </p:cNvPr>
          <p:cNvSpPr/>
          <p:nvPr/>
        </p:nvSpPr>
        <p:spPr>
          <a:xfrm>
            <a:off x="1002118" y="2310408"/>
            <a:ext cx="770626" cy="365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CB5352-AD7B-472B-A07A-D3C878810534}"/>
              </a:ext>
            </a:extLst>
          </p:cNvPr>
          <p:cNvSpPr/>
          <p:nvPr/>
        </p:nvSpPr>
        <p:spPr>
          <a:xfrm>
            <a:off x="10156152" y="4569131"/>
            <a:ext cx="770626" cy="36512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OUI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191A6C3-F969-4B05-97B1-78931C5DE0B2}"/>
              </a:ext>
            </a:extLst>
          </p:cNvPr>
          <p:cNvSpPr txBox="1"/>
          <p:nvPr/>
        </p:nvSpPr>
        <p:spPr>
          <a:xfrm>
            <a:off x="7578070" y="5148709"/>
            <a:ext cx="200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Fonctionnent sur le</a:t>
            </a:r>
          </a:p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« temps long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2878C-2372-4FF2-8C10-5110A74E7136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A226B-1B11-4156-891B-3D0FB3B3D79F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97EEB54-EE9E-4CC5-AEC5-A98737E47241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0722ED6-A329-4343-B3CA-CB685AF79A3B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5E0A2D0C-CCA0-4AA4-AFBD-35DAF769C2E3}"/>
              </a:ext>
            </a:extLst>
          </p:cNvPr>
          <p:cNvSpPr/>
          <p:nvPr/>
        </p:nvSpPr>
        <p:spPr>
          <a:xfrm>
            <a:off x="7401474" y="5986732"/>
            <a:ext cx="3547351" cy="69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Semble complexe</a:t>
            </a:r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Mais pas tant que cela</a:t>
            </a:r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36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62493D-A354-4C55-8155-F16DF274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336345-CE55-4C48-B7E6-98B6B7C1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CD9AE0-C829-4426-98E4-409A621E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5610"/>
            <a:ext cx="2743200" cy="365125"/>
          </a:xfrm>
        </p:spPr>
        <p:txBody>
          <a:bodyPr/>
          <a:lstStyle/>
          <a:p>
            <a:fld id="{88C35BE4-13E1-495B-8ED1-B32E3FABF752}" type="slidenum">
              <a:rPr lang="fr-FR" smtClean="0"/>
              <a:t>15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C6100C-DCE0-4A89-AB0F-7D045A5856DD}"/>
              </a:ext>
            </a:extLst>
          </p:cNvPr>
          <p:cNvSpPr txBox="1"/>
          <p:nvPr/>
        </p:nvSpPr>
        <p:spPr>
          <a:xfrm>
            <a:off x="3761191" y="267927"/>
            <a:ext cx="4688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Explication simplifiée</a:t>
            </a:r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6425F40-F240-47E1-8106-2379FC881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3013" y="2654223"/>
            <a:ext cx="2213053" cy="742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solidFill>
                  <a:schemeClr val="accent1"/>
                </a:solidFill>
                <a:latin typeface="Times New Roman" panose="02020603050405020304" pitchFamily="18" charset="0"/>
              </a:rPr>
              <a:t>Ce qui nous </a:t>
            </a:r>
            <a:r>
              <a:rPr kumimoji="0" lang="fr-FR" altLang="fr-FR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APPARAIT</a:t>
            </a:r>
            <a:endParaRPr kumimoji="0" lang="fr-FR" altLang="fr-FR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solidFill>
                  <a:schemeClr val="accent1"/>
                </a:solidFill>
                <a:latin typeface="Times New Roman" panose="02020603050405020304" pitchFamily="18" charset="0"/>
              </a:rPr>
              <a:t> mais n’est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PAS DESCRIPTIBLE</a:t>
            </a:r>
            <a:endParaRPr kumimoji="0" lang="fr-FR" altLang="fr-FR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4CF2AA-2DC0-4009-BB74-75E2F62AF900}"/>
              </a:ext>
            </a:extLst>
          </p:cNvPr>
          <p:cNvSpPr/>
          <p:nvPr/>
        </p:nvSpPr>
        <p:spPr>
          <a:xfrm>
            <a:off x="1198856" y="4714012"/>
            <a:ext cx="2304473" cy="676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TOPOLOGIE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B69E8A-A621-452A-8B05-52EA9978AE9E}"/>
              </a:ext>
            </a:extLst>
          </p:cNvPr>
          <p:cNvSpPr/>
          <p:nvPr/>
        </p:nvSpPr>
        <p:spPr>
          <a:xfrm>
            <a:off x="3706272" y="4709357"/>
            <a:ext cx="2273163" cy="676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CYBERNETIQUE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2E7453-2170-45C4-AA89-1AA1F36F1C2E}"/>
              </a:ext>
            </a:extLst>
          </p:cNvPr>
          <p:cNvSpPr/>
          <p:nvPr/>
        </p:nvSpPr>
        <p:spPr>
          <a:xfrm>
            <a:off x="6307681" y="4692900"/>
            <a:ext cx="2218094" cy="676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LOGICO-SEMIOTIQUES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664E11-725F-4528-A43C-75D6E2E0CE49}"/>
              </a:ext>
            </a:extLst>
          </p:cNvPr>
          <p:cNvSpPr/>
          <p:nvPr/>
        </p:nvSpPr>
        <p:spPr>
          <a:xfrm>
            <a:off x="8963168" y="4692900"/>
            <a:ext cx="2218094" cy="676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PRÉSENTIVITÉ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37F7D7-0183-495A-BEC7-B19DDCB9F7A5}"/>
              </a:ext>
            </a:extLst>
          </p:cNvPr>
          <p:cNvSpPr/>
          <p:nvPr/>
        </p:nvSpPr>
        <p:spPr>
          <a:xfrm>
            <a:off x="1198856" y="1637218"/>
            <a:ext cx="7302036" cy="7356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UNIVERS DESCRIPTIBLE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EF638-924C-4ACF-BF14-6D250941E40E}"/>
              </a:ext>
            </a:extLst>
          </p:cNvPr>
          <p:cNvSpPr/>
          <p:nvPr/>
        </p:nvSpPr>
        <p:spPr>
          <a:xfrm>
            <a:off x="8928674" y="1637218"/>
            <a:ext cx="2213053" cy="7356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INDESCRIPTIBLE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EBC69C-D4A2-47E3-A2F7-23A366DAB6D8}"/>
              </a:ext>
            </a:extLst>
          </p:cNvPr>
          <p:cNvSpPr/>
          <p:nvPr/>
        </p:nvSpPr>
        <p:spPr>
          <a:xfrm>
            <a:off x="1191883" y="2627791"/>
            <a:ext cx="4830567" cy="74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CARACTERISTIQUES / PROPRIETES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A5E3BC-A04E-435D-A5D2-E5F5483794F5}"/>
              </a:ext>
            </a:extLst>
          </p:cNvPr>
          <p:cNvSpPr/>
          <p:nvPr/>
        </p:nvSpPr>
        <p:spPr>
          <a:xfrm>
            <a:off x="6284459" y="2634451"/>
            <a:ext cx="2213054" cy="73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LIENS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715E8A-B8D9-4F2A-9DBD-6E9573AD21D5}"/>
              </a:ext>
            </a:extLst>
          </p:cNvPr>
          <p:cNvSpPr/>
          <p:nvPr/>
        </p:nvSpPr>
        <p:spPr>
          <a:xfrm>
            <a:off x="1191881" y="3644662"/>
            <a:ext cx="2310443" cy="732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CARACTERISTIQUES</a:t>
            </a:r>
          </a:p>
          <a:p>
            <a:pPr algn="ctr"/>
            <a:r>
              <a:rPr lang="fr-FR" dirty="0"/>
              <a:t>SPATIALES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7F7777-E6A6-4E18-A904-A667B44D024E}"/>
              </a:ext>
            </a:extLst>
          </p:cNvPr>
          <p:cNvSpPr/>
          <p:nvPr/>
        </p:nvSpPr>
        <p:spPr>
          <a:xfrm>
            <a:off x="3691226" y="3644661"/>
            <a:ext cx="2310443" cy="73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CARACTERISTIQUES</a:t>
            </a:r>
          </a:p>
          <a:p>
            <a:pPr algn="ctr"/>
            <a:r>
              <a:rPr lang="fr-FR" dirty="0"/>
              <a:t>NON-SPATIALES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545BF7B-0135-411B-96B5-450CE1BC0A83}"/>
              </a:ext>
            </a:extLst>
          </p:cNvPr>
          <p:cNvCxnSpPr>
            <a:cxnSpLocks/>
          </p:cNvCxnSpPr>
          <p:nvPr/>
        </p:nvCxnSpPr>
        <p:spPr>
          <a:xfrm flipH="1">
            <a:off x="6014499" y="2372857"/>
            <a:ext cx="155053" cy="254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4684000-5161-4E9A-821F-567B885EFE65}"/>
              </a:ext>
            </a:extLst>
          </p:cNvPr>
          <p:cNvCxnSpPr>
            <a:cxnSpLocks/>
          </p:cNvCxnSpPr>
          <p:nvPr/>
        </p:nvCxnSpPr>
        <p:spPr>
          <a:xfrm>
            <a:off x="6169552" y="2372857"/>
            <a:ext cx="114907" cy="254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D8529A3-E7CB-49B4-B7EE-E3E7BA718C98}"/>
              </a:ext>
            </a:extLst>
          </p:cNvPr>
          <p:cNvCxnSpPr>
            <a:cxnSpLocks/>
          </p:cNvCxnSpPr>
          <p:nvPr/>
        </p:nvCxnSpPr>
        <p:spPr>
          <a:xfrm flipH="1">
            <a:off x="3466833" y="3396522"/>
            <a:ext cx="155053" cy="254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9743547-87E5-4851-A0B4-E975D79F8EC1}"/>
              </a:ext>
            </a:extLst>
          </p:cNvPr>
          <p:cNvCxnSpPr>
            <a:cxnSpLocks/>
          </p:cNvCxnSpPr>
          <p:nvPr/>
        </p:nvCxnSpPr>
        <p:spPr>
          <a:xfrm>
            <a:off x="3621886" y="3396522"/>
            <a:ext cx="114907" cy="254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DFC0E40-3E57-42B0-A724-4E4F88A15721}"/>
              </a:ext>
            </a:extLst>
          </p:cNvPr>
          <p:cNvCxnSpPr>
            <a:cxnSpLocks/>
          </p:cNvCxnSpPr>
          <p:nvPr/>
        </p:nvCxnSpPr>
        <p:spPr>
          <a:xfrm>
            <a:off x="8728718" y="1587849"/>
            <a:ext cx="0" cy="43765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BECC5B08-CDDE-43CC-8C34-A0F5C971A4E5}"/>
              </a:ext>
            </a:extLst>
          </p:cNvPr>
          <p:cNvCxnSpPr>
            <a:cxnSpLocks/>
          </p:cNvCxnSpPr>
          <p:nvPr/>
        </p:nvCxnSpPr>
        <p:spPr>
          <a:xfrm flipH="1">
            <a:off x="8573665" y="1395201"/>
            <a:ext cx="155053" cy="254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52E23388-229F-4B6D-A955-987F59EE39A7}"/>
              </a:ext>
            </a:extLst>
          </p:cNvPr>
          <p:cNvCxnSpPr>
            <a:cxnSpLocks/>
          </p:cNvCxnSpPr>
          <p:nvPr/>
        </p:nvCxnSpPr>
        <p:spPr>
          <a:xfrm>
            <a:off x="8728718" y="1395201"/>
            <a:ext cx="114907" cy="254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BA137F9-C588-45F0-BE86-678EA961144A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6267AE-D4C8-4745-BCE3-AC78E60B810C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D6F8EEA-38D6-40AA-81B3-4049BA820BB8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ED5F772-6235-46C0-B64A-F7D667FE5FA2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BF05888-EBEB-CC27-60B8-D211C879B30D}"/>
              </a:ext>
            </a:extLst>
          </p:cNvPr>
          <p:cNvSpPr txBox="1"/>
          <p:nvPr/>
        </p:nvSpPr>
        <p:spPr>
          <a:xfrm>
            <a:off x="9162740" y="5508657"/>
            <a:ext cx="186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Pressentie par</a:t>
            </a:r>
          </a:p>
          <a:p>
            <a:pPr algn="ctr"/>
            <a:r>
              <a:rPr lang="fr-FR" dirty="0"/>
              <a:t>Jean-Paul SARTRE</a:t>
            </a:r>
          </a:p>
        </p:txBody>
      </p:sp>
    </p:spTree>
    <p:extLst>
      <p:ext uri="{BB962C8B-B14F-4D97-AF65-F5344CB8AC3E}">
        <p14:creationId xmlns:p14="http://schemas.microsoft.com/office/powerpoint/2010/main" val="160411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62493D-A354-4C55-8155-F16DF274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336345-CE55-4C48-B7E6-98B6B7C1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CD9AE0-C829-4426-98E4-409A621E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5610"/>
            <a:ext cx="2743200" cy="365125"/>
          </a:xfrm>
        </p:spPr>
        <p:txBody>
          <a:bodyPr/>
          <a:lstStyle/>
          <a:p>
            <a:fld id="{88C35BE4-13E1-495B-8ED1-B32E3FABF752}" type="slidenum">
              <a:rPr lang="fr-FR" smtClean="0"/>
              <a:t>16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C6100C-DCE0-4A89-AB0F-7D045A5856DD}"/>
              </a:ext>
            </a:extLst>
          </p:cNvPr>
          <p:cNvSpPr txBox="1"/>
          <p:nvPr/>
        </p:nvSpPr>
        <p:spPr>
          <a:xfrm>
            <a:off x="4999120" y="271173"/>
            <a:ext cx="2150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Exemples</a:t>
            </a:r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E467A23-B012-4C9C-8768-61DFCD80D39A}"/>
              </a:ext>
            </a:extLst>
          </p:cNvPr>
          <p:cNvGrpSpPr/>
          <p:nvPr/>
        </p:nvGrpSpPr>
        <p:grpSpPr>
          <a:xfrm>
            <a:off x="1191883" y="2132529"/>
            <a:ext cx="9808232" cy="852211"/>
            <a:chOff x="1191883" y="2132529"/>
            <a:chExt cx="9808232" cy="1179922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DA27F13B-04FF-4385-A5A3-484F24457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883" y="2132529"/>
              <a:ext cx="2213053" cy="11799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ESPACE</a:t>
              </a: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37A2C02-BCC6-4D26-BCD1-61F042CE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736" y="2132529"/>
              <a:ext cx="2210933" cy="11799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2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TEMPS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(interactivité)</a:t>
              </a: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D1C675D9-D64B-4006-82C3-2928E5D80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839" y="2132529"/>
              <a:ext cx="2213053" cy="11799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2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LIENS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entre éléments d’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60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ESPACE / TEMPS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6425F40-F240-47E1-8106-2379FC881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7062" y="2132529"/>
              <a:ext cx="2213053" cy="117992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Ce qui nous </a:t>
              </a:r>
              <a:r>
                <a:rPr kumimoji="0" lang="fr-FR" altLang="fr-FR" sz="1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APPARAIT</a:t>
              </a:r>
              <a:endParaRPr kumimoji="0" lang="fr-FR" altLang="fr-FR" sz="12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20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 mais n’est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PAS DESCRIPTIBLE</a:t>
              </a:r>
              <a:endParaRPr kumimoji="0" lang="fr-FR" altLang="fr-FR" sz="2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7FAB272-94E3-4AF3-95FA-60D106D5380B}"/>
              </a:ext>
            </a:extLst>
          </p:cNvPr>
          <p:cNvGrpSpPr/>
          <p:nvPr/>
        </p:nvGrpSpPr>
        <p:grpSpPr>
          <a:xfrm>
            <a:off x="1191883" y="3070026"/>
            <a:ext cx="9808232" cy="2140333"/>
            <a:chOff x="1191883" y="3415078"/>
            <a:chExt cx="9808232" cy="2557219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F23A799-7126-405A-AC92-9DA72FD12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883" y="3415078"/>
              <a:ext cx="2213053" cy="2557219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ouvert/ fermé,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continu/ discontinu,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compact/ diffus,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marqué/ non marqué,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proche/ lointain,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englobant/ englobé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épais/ mince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etc</a:t>
              </a:r>
              <a:endParaRPr kumimoji="0" lang="fr-FR" altLang="fr-FR" sz="12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7006D3C5-F753-4D7D-AEE4-A176D38D2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618" y="3415078"/>
              <a:ext cx="2213053" cy="2557219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solide / mou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lourd / léger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dense / diffus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insistant/ labile,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actuel/ potentiel,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passif/ actif,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diézé</a:t>
              </a: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/ non </a:t>
              </a:r>
              <a:r>
                <a:rPr kumimoji="0" lang="fr-FR" altLang="fr-FR" sz="14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diézé</a:t>
              </a: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bémolisé / non bémolisé,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strident/ non strident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etc</a:t>
              </a:r>
              <a:endParaRPr kumimoji="0" lang="fr-FR" altLang="fr-FR" sz="12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7B887DBD-7050-465E-88B2-3AB9A627D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7839" y="3415078"/>
              <a:ext cx="2213053" cy="2557219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analogisant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digitalisant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indicialisant</a:t>
              </a:r>
              <a:endParaRPr kumimoji="0" lang="fr-FR" altLang="fr-FR" sz="14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indexialisant</a:t>
              </a:r>
              <a:endParaRPr kumimoji="0" lang="fr-FR" altLang="fr-FR" sz="14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correlatifs</a:t>
              </a:r>
              <a:endParaRPr kumimoji="0" lang="fr-FR" altLang="fr-FR" sz="14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imageant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musicalisant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(effets de champ)</a:t>
              </a:r>
              <a:endParaRPr kumimoji="0" lang="fr-FR" altLang="fr-FR" sz="12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2A9E5170-F6F2-480D-BF98-9831F1922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7062" y="3415078"/>
              <a:ext cx="2213053" cy="2557219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ambiguïté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non-ambiguïté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4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descriptible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indescriptible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4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évident/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4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subtile</a:t>
              </a:r>
              <a:endParaRPr kumimoji="0" lang="fr-FR" altLang="fr-FR" sz="1200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24CF2AA-2DC0-4009-BB74-75E2F62AF900}"/>
              </a:ext>
            </a:extLst>
          </p:cNvPr>
          <p:cNvSpPr/>
          <p:nvPr/>
        </p:nvSpPr>
        <p:spPr>
          <a:xfrm>
            <a:off x="1198856" y="1384223"/>
            <a:ext cx="2218094" cy="6762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TOPOLOGIE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B69E8A-A621-452A-8B05-52EA9978AE9E}"/>
              </a:ext>
            </a:extLst>
          </p:cNvPr>
          <p:cNvSpPr/>
          <p:nvPr/>
        </p:nvSpPr>
        <p:spPr>
          <a:xfrm>
            <a:off x="3804356" y="1379568"/>
            <a:ext cx="2218094" cy="6762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CYBERNETIQUES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2E7453-2170-45C4-AA89-1AA1F36F1C2E}"/>
              </a:ext>
            </a:extLst>
          </p:cNvPr>
          <p:cNvSpPr/>
          <p:nvPr/>
        </p:nvSpPr>
        <p:spPr>
          <a:xfrm>
            <a:off x="6282798" y="1363111"/>
            <a:ext cx="2218094" cy="6762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LOGICO-SEMIOTIQUES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664E11-725F-4528-A43C-75D6E2E0CE49}"/>
              </a:ext>
            </a:extLst>
          </p:cNvPr>
          <p:cNvSpPr/>
          <p:nvPr/>
        </p:nvSpPr>
        <p:spPr>
          <a:xfrm>
            <a:off x="8782022" y="1363111"/>
            <a:ext cx="2218094" cy="6762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PRÉSENTIVITÉ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DDFA44-0EFD-485F-9B7F-D39C997DBA64}"/>
              </a:ext>
            </a:extLst>
          </p:cNvPr>
          <p:cNvSpPr/>
          <p:nvPr/>
        </p:nvSpPr>
        <p:spPr>
          <a:xfrm>
            <a:off x="1191883" y="5348377"/>
            <a:ext cx="9808232" cy="852211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Référentiels applicables à tous les accomplissements d’Homo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Architecture, Images, Musiques, Littérature, Sciences, Philosophies, etc.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65E1D-D089-4409-9A6C-C12A1803E591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358224-A2F7-44C0-AB09-58EA0AB7820A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4A39C74-2D72-4BFC-B8A9-23B2640D7B08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2C03AD5-D8EC-42AC-AF1D-661BF54142FA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13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0EDBF6-3E41-4348-B4A7-9A536A5D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0413B6-D998-4533-87CA-34CA4FAD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84EF44-9D11-4E5A-874B-894E5E40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384A6B-B32B-4F64-B2D5-EA9DF801B264}"/>
              </a:ext>
            </a:extLst>
          </p:cNvPr>
          <p:cNvSpPr txBox="1"/>
          <p:nvPr/>
        </p:nvSpPr>
        <p:spPr>
          <a:xfrm>
            <a:off x="2080477" y="213374"/>
            <a:ext cx="8031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Premier référentiel </a:t>
            </a:r>
            <a:r>
              <a:rPr lang="fr-FR" sz="2000" dirty="0">
                <a:solidFill>
                  <a:srgbClr val="FF0000"/>
                </a:solidFill>
              </a:rPr>
              <a:t>(topologique) </a:t>
            </a:r>
            <a:r>
              <a:rPr lang="fr-FR" sz="4000" dirty="0">
                <a:solidFill>
                  <a:srgbClr val="FF0000"/>
                </a:solidFill>
              </a:rPr>
              <a:t>d’Homo ?</a:t>
            </a:r>
          </a:p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*** Son CORPS ***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E49811-B634-47D9-845F-460526AF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97" y="1536813"/>
            <a:ext cx="5584405" cy="42526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2EF34E-9795-4DCF-9229-782350154F44}"/>
              </a:ext>
            </a:extLst>
          </p:cNvPr>
          <p:cNvSpPr/>
          <p:nvPr/>
        </p:nvSpPr>
        <p:spPr>
          <a:xfrm>
            <a:off x="1661368" y="5332284"/>
            <a:ext cx="7656661" cy="58029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corps REDRESSÉ, une MARCHE PARTICULIÈRE, mais pas seulement…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ABF8A-5E23-4507-BDFC-2182F5303D7F}"/>
              </a:ext>
            </a:extLst>
          </p:cNvPr>
          <p:cNvSpPr/>
          <p:nvPr/>
        </p:nvSpPr>
        <p:spPr>
          <a:xfrm>
            <a:off x="9747857" y="5321187"/>
            <a:ext cx="1371600" cy="5802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Homo</a:t>
            </a:r>
          </a:p>
          <a:p>
            <a:pPr algn="ctr"/>
            <a:r>
              <a:rPr lang="fr-FR" sz="1600" dirty="0"/>
              <a:t>Redressé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E7AC29-F72B-4160-9A66-D8557E0F76E6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36D8-21B4-485A-9250-3D9CA4EE1CC6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6A6AAE4-8BA8-47C2-8CBD-CC31D83C6C9F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603AD56-E23A-46DE-8171-C818F850760F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0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76320" y="197152"/>
            <a:ext cx="9413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Particularités topologiques du corps d’Homo</a:t>
            </a:r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527259" y="1897481"/>
            <a:ext cx="2405743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Transversalisant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2029328" y="3173494"/>
            <a:ext cx="24057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Angularisant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997484" y="3173494"/>
            <a:ext cx="2405743" cy="914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Segmentarisant</a:t>
            </a:r>
          </a:p>
        </p:txBody>
      </p:sp>
      <p:sp>
        <p:nvSpPr>
          <p:cNvPr id="11" name="Ellipse 10"/>
          <p:cNvSpPr/>
          <p:nvPr/>
        </p:nvSpPr>
        <p:spPr>
          <a:xfrm>
            <a:off x="8134082" y="3174632"/>
            <a:ext cx="24057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Orthogonalisant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3596092" y="4474711"/>
            <a:ext cx="2405743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Panoplique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6703741" y="4474711"/>
            <a:ext cx="2405743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Protocolaire</a:t>
            </a:r>
          </a:p>
        </p:txBody>
      </p:sp>
      <p:sp>
        <p:nvSpPr>
          <p:cNvPr id="16" name="Ellipse 15"/>
          <p:cNvSpPr/>
          <p:nvPr/>
        </p:nvSpPr>
        <p:spPr>
          <a:xfrm>
            <a:off x="6703742" y="1897481"/>
            <a:ext cx="24057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Latéralisant</a:t>
            </a:r>
            <a:endParaRPr lang="fr-FR" dirty="0"/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id="{3E6503CD-F498-4F0D-A1C5-79164A113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21" y="1392142"/>
            <a:ext cx="1630000" cy="15733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532C1CD-055F-4539-B0AB-453419BF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53" y="1691874"/>
            <a:ext cx="1839985" cy="129961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726A499-1645-444A-B46E-CD3AD53F0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62" y="4877430"/>
            <a:ext cx="1949427" cy="129961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6575761-FCBE-4875-ADE4-8C42A048F698}"/>
              </a:ext>
            </a:extLst>
          </p:cNvPr>
          <p:cNvCxnSpPr>
            <a:cxnSpLocks/>
          </p:cNvCxnSpPr>
          <p:nvPr/>
        </p:nvCxnSpPr>
        <p:spPr>
          <a:xfrm>
            <a:off x="7332453" y="3778328"/>
            <a:ext cx="2004499" cy="7302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DA998F3-87B7-4E83-B0A6-BC3192CF7612}"/>
              </a:ext>
            </a:extLst>
          </p:cNvPr>
          <p:cNvGrpSpPr/>
          <p:nvPr/>
        </p:nvGrpSpPr>
        <p:grpSpPr>
          <a:xfrm>
            <a:off x="9336951" y="4324384"/>
            <a:ext cx="1839985" cy="1834875"/>
            <a:chOff x="7411542" y="1879490"/>
            <a:chExt cx="4167534" cy="4333724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C71D18C8-E178-4980-AAD3-F73BB7B9F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1542" y="1879490"/>
              <a:ext cx="4167534" cy="433372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15EF280-0E59-4BA6-808E-DD7D00F05C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23453" y="2793481"/>
              <a:ext cx="386499" cy="118777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311BA77A-C6D0-4A5B-9478-82E79D616C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7043" y="5944695"/>
              <a:ext cx="1080652" cy="15688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423BF1F9-E326-4978-B157-36998165E0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4922" y="4046353"/>
              <a:ext cx="980387" cy="137405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5408BD03-4764-40CD-B624-487DB2C066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63556" y="3033859"/>
              <a:ext cx="628856" cy="31265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4D82044-8953-41C5-973A-556892AFA5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24477" y="3250294"/>
              <a:ext cx="270415" cy="94503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DF1823F4-E6AE-41FB-801A-9365737D50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9684" y="5073192"/>
              <a:ext cx="1032728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925CFB28-44EC-47D6-9909-69617B65A9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7826" y="5111118"/>
              <a:ext cx="530863" cy="22445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6BBAF184-6F82-40B7-83B9-EE23CD0CA8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67826" y="4500932"/>
              <a:ext cx="592360" cy="645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D406CB9-6FC8-47C3-B492-8D08AF4B79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6360" y="2526384"/>
              <a:ext cx="471467" cy="7239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978F05E4-69A2-4346-AECD-BEED822699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9129" y="5376534"/>
              <a:ext cx="478855" cy="21232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C4120F8-7C3E-4FA4-89EA-F94265FB0752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9BCCBD-A794-4FAB-82E7-28444B7B3F14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1D53877-3C32-478A-9F38-5A0D172CA09B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443A48D-803F-46AC-8642-ABC6FA99BD5D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13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472193-124C-40EC-93AC-8EE1E2B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92B6D1-3948-4B5E-82E2-2B2B76C6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F428CD-BB34-4BB4-9D70-D0070AD7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D23120-06B3-47B4-933F-7A33DF2E71F9}"/>
              </a:ext>
            </a:extLst>
          </p:cNvPr>
          <p:cNvSpPr txBox="1"/>
          <p:nvPr/>
        </p:nvSpPr>
        <p:spPr>
          <a:xfrm>
            <a:off x="5084670" y="267927"/>
            <a:ext cx="2018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Segment</a:t>
            </a:r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501A1B-D123-4807-AE1B-36D0F72B42A8}"/>
              </a:ext>
            </a:extLst>
          </p:cNvPr>
          <p:cNvSpPr txBox="1"/>
          <p:nvPr/>
        </p:nvSpPr>
        <p:spPr>
          <a:xfrm>
            <a:off x="1798721" y="1696453"/>
            <a:ext cx="883248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Anthropogénie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utilise le mot segment dans son sens étymologique de "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segmentum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",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fr-FR" dirty="0">
                <a:solidFill>
                  <a:srgbClr val="FF0000"/>
                </a:solidFill>
              </a:rPr>
              <a:t>produit d'une coupure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("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secare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", couper).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C’est d’abord une notion physique [trace de sanglier, tronçon de bois, par exemple].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Mais ce n’est pas seulement une notion physique.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Pour 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Anthropogénie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un segment est une </a:t>
            </a:r>
            <a:r>
              <a:rPr lang="fr-FR" dirty="0">
                <a:solidFill>
                  <a:srgbClr val="FF0000"/>
                </a:solidFill>
              </a:rPr>
              <a:t>portion d'univers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(environnement)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prélevée [physiquement, visuellement, ou mentalement] sur des portions voisines,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que celles-ci soient déjà des segments ou qu'elles forment encore un fond indifférencié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sur lequel des segments se détacheront.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Lorsqu’il sont substituables entre eux, les segments sont saisis comme pouvant 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être ailleurs que là où ils sont, ou comme pouvant être ce qu'ils sont dans un autre moment,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ou encore comme pouvant se transformer en autre chose qu'eux-mêmes.</a:t>
            </a:r>
          </a:p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[Leur substituabilité les rend potentiellement conceptualisables].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4C82B-5889-C26A-308B-2FB000957F52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44383-0960-7FE4-8ED2-8F3FD43417F2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642AE7-4380-F392-8536-3C99F85B48D5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8331CF9-5104-C360-5246-6DE4269AE04A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1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0A8A72-55B4-4A0D-B35A-87A3D723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32C9AA-057B-46D4-B93E-53A024D0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E78671-7DA6-4642-AAEA-BF452910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D5CBE1-B0F2-4109-AEAF-A4F6FC8E52BF}"/>
              </a:ext>
            </a:extLst>
          </p:cNvPr>
          <p:cNvSpPr txBox="1"/>
          <p:nvPr/>
        </p:nvSpPr>
        <p:spPr>
          <a:xfrm>
            <a:off x="3742836" y="278101"/>
            <a:ext cx="4290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Thème du colloque</a:t>
            </a:r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C4B423-F229-4DAD-89BB-AB01700649DA}"/>
              </a:ext>
            </a:extLst>
          </p:cNvPr>
          <p:cNvSpPr txBox="1"/>
          <p:nvPr/>
        </p:nvSpPr>
        <p:spPr>
          <a:xfrm>
            <a:off x="1634025" y="1936406"/>
            <a:ext cx="906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Sémiotique et anthropologie : croisements disciplinaires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2525D4-C8DB-40DD-839F-D46F0C0F9BD9}"/>
              </a:ext>
            </a:extLst>
          </p:cNvPr>
          <p:cNvSpPr txBox="1"/>
          <p:nvPr/>
        </p:nvSpPr>
        <p:spPr>
          <a:xfrm>
            <a:off x="875899" y="3416062"/>
            <a:ext cx="104695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Axe 3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Rapports interdisciplinaires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: interventions de nature épistémologique ou </a:t>
            </a:r>
            <a:r>
              <a:rPr lang="fr-FR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métaréflexive</a:t>
            </a:r>
            <a:endParaRPr lang="fr-FR" sz="1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fr-F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portant sur les objets respectifs traités par les études sémiotiques</a:t>
            </a:r>
          </a:p>
          <a:p>
            <a:pPr algn="ctr"/>
            <a:r>
              <a:rPr lang="fr-F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les disciplines qui leur sont connexes (l’anthropologie en particulier, mais pas exclusivement),</a:t>
            </a:r>
          </a:p>
          <a:p>
            <a:pPr algn="ctr"/>
            <a:r>
              <a:rPr lang="fr-F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la </a:t>
            </a:r>
            <a:r>
              <a:rPr lang="fr-FR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comparaison des méthodes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valorisées, les possibilités d’hybridation ou de suture,</a:t>
            </a:r>
          </a:p>
          <a:p>
            <a:pPr algn="ctr"/>
            <a:r>
              <a:rPr lang="fr-F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l’histoire de leur développement parallèle et </a:t>
            </a:r>
            <a:r>
              <a:rPr lang="fr-F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points de passage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existants ou potentiels entre elles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[ces disciplines, ici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anthropologies et sémiotiques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]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E250B-1AAB-5F1C-C72D-519E67C3FD24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F625C-AF25-2A05-25C8-EE58855C4431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52F8FCA-BBFF-BA75-4386-932367CDF791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81CC6E0-952F-4867-076A-BDBF6DA7BC05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7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03E2E2-099C-4AA7-A354-AF8BB47A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D7DF70-17CD-4CBE-9433-F04A9D6C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538475-62BB-4D54-80CF-E10636C3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20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A10CCA-445C-4EAC-9D16-4D9844E63646}"/>
              </a:ext>
            </a:extLst>
          </p:cNvPr>
          <p:cNvSpPr txBox="1"/>
          <p:nvPr/>
        </p:nvSpPr>
        <p:spPr>
          <a:xfrm>
            <a:off x="1745290" y="369249"/>
            <a:ext cx="872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SEGMENT = Marqueur anthropogénique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15CA28-9560-4BDB-ABB4-62F8E60A5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2"/>
          <a:stretch/>
        </p:blipFill>
        <p:spPr>
          <a:xfrm>
            <a:off x="1876143" y="1999488"/>
            <a:ext cx="3012726" cy="22092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8EE128-997F-4DFC-AA7C-700ECDBF3BFA}"/>
              </a:ext>
            </a:extLst>
          </p:cNvPr>
          <p:cNvSpPr/>
          <p:nvPr/>
        </p:nvSpPr>
        <p:spPr>
          <a:xfrm>
            <a:off x="1876143" y="4700016"/>
            <a:ext cx="3012726" cy="103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Brise</a:t>
            </a:r>
          </a:p>
          <a:p>
            <a:pPr algn="ctr"/>
            <a:r>
              <a:rPr lang="fr-FR" dirty="0"/>
              <a:t>Arrache</a:t>
            </a:r>
          </a:p>
          <a:p>
            <a:pPr algn="ctr"/>
            <a:r>
              <a:rPr lang="fr-FR" dirty="0"/>
              <a:t>Déchire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8CA27B-46B1-4293-996D-5DE36C807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32" y="2072640"/>
            <a:ext cx="3015773" cy="2209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02B7BB-74D6-4B79-930E-0A17020A178A}"/>
              </a:ext>
            </a:extLst>
          </p:cNvPr>
          <p:cNvSpPr/>
          <p:nvPr/>
        </p:nvSpPr>
        <p:spPr>
          <a:xfrm>
            <a:off x="6910832" y="4729607"/>
            <a:ext cx="3012726" cy="103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Coupe</a:t>
            </a:r>
          </a:p>
          <a:p>
            <a:pPr algn="ctr"/>
            <a:r>
              <a:rPr lang="fr-FR" dirty="0"/>
              <a:t>Découpe</a:t>
            </a:r>
          </a:p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dirty="0">
                <a:highlight>
                  <a:srgbClr val="FF0000"/>
                </a:highlight>
              </a:rPr>
              <a:t>SEGMENTE</a:t>
            </a:r>
            <a:r>
              <a:rPr lang="fr-FR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8851B9-4597-4B3D-B2EF-6CA20378339A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9DCBF2-9E64-4F6B-9712-98548B8D4053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C630F88-585D-468D-A1E5-76B4C535629A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1ABC903-5CB3-405F-9A95-903C30F38605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7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4409" y="420970"/>
            <a:ext cx="646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Segments / Portions d’Univers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21CFC0C-CD73-489C-82D4-456858C5BF57}"/>
              </a:ext>
            </a:extLst>
          </p:cNvPr>
          <p:cNvGrpSpPr/>
          <p:nvPr/>
        </p:nvGrpSpPr>
        <p:grpSpPr>
          <a:xfrm>
            <a:off x="7967884" y="1572674"/>
            <a:ext cx="1812099" cy="2322835"/>
            <a:chOff x="330102" y="2297507"/>
            <a:chExt cx="1812099" cy="2322835"/>
          </a:xfrm>
        </p:grpSpPr>
        <p:sp>
          <p:nvSpPr>
            <p:cNvPr id="3" name="ZoneTexte 2"/>
            <p:cNvSpPr txBox="1"/>
            <p:nvPr/>
          </p:nvSpPr>
          <p:spPr>
            <a:xfrm>
              <a:off x="330102" y="2297507"/>
              <a:ext cx="1812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Portion d’Univers</a:t>
              </a:r>
            </a:p>
            <a:p>
              <a:pPr algn="ctr"/>
              <a:r>
                <a:rPr lang="fr-FR" dirty="0"/>
                <a:t>Chose matérielle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04" y="3135550"/>
              <a:ext cx="1598349" cy="1484792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5B90F37-9A78-4646-A6C9-6250E9E31A3C}"/>
              </a:ext>
            </a:extLst>
          </p:cNvPr>
          <p:cNvGrpSpPr/>
          <p:nvPr/>
        </p:nvGrpSpPr>
        <p:grpSpPr>
          <a:xfrm>
            <a:off x="1325575" y="1726065"/>
            <a:ext cx="4485730" cy="2442296"/>
            <a:chOff x="7015202" y="3903298"/>
            <a:chExt cx="4485730" cy="244229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202" y="4259392"/>
              <a:ext cx="4485730" cy="208620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8093469" y="3903298"/>
              <a:ext cx="2454690" cy="315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Segment / Segmentarisant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80C02C7-567C-4A80-BABD-01193A67F4F7}"/>
              </a:ext>
            </a:extLst>
          </p:cNvPr>
          <p:cNvGrpSpPr/>
          <p:nvPr/>
        </p:nvGrpSpPr>
        <p:grpSpPr>
          <a:xfrm>
            <a:off x="7289502" y="4657612"/>
            <a:ext cx="2211357" cy="1884707"/>
            <a:chOff x="6030885" y="1972632"/>
            <a:chExt cx="2211357" cy="1884707"/>
          </a:xfrm>
        </p:grpSpPr>
        <p:pic>
          <p:nvPicPr>
            <p:cNvPr id="11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885" y="2366733"/>
              <a:ext cx="2139963" cy="1490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6076256" y="1972632"/>
              <a:ext cx="2165986" cy="315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Main </a:t>
              </a:r>
              <a:r>
                <a:rPr lang="fr-FR" dirty="0" err="1"/>
                <a:t>segmentarisante</a:t>
              </a:r>
              <a:endParaRPr lang="fr-FR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B556E08-9635-4CB2-935E-561517F333EC}"/>
              </a:ext>
            </a:extLst>
          </p:cNvPr>
          <p:cNvGrpSpPr/>
          <p:nvPr/>
        </p:nvGrpSpPr>
        <p:grpSpPr>
          <a:xfrm>
            <a:off x="1677679" y="4765571"/>
            <a:ext cx="3584957" cy="1710165"/>
            <a:chOff x="1509236" y="4832154"/>
            <a:chExt cx="3584957" cy="1710165"/>
          </a:xfrm>
        </p:grpSpPr>
        <p:pic>
          <p:nvPicPr>
            <p:cNvPr id="10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008" y="5225166"/>
              <a:ext cx="2800768" cy="131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1509236" y="4832154"/>
              <a:ext cx="3584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Creux des mains – Portion d’Univers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022D6-A031-41B8-A18C-31348D44358B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A6D4C5-C86A-497F-AC0B-9C346FD17C80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C5DCC7F-1386-4017-BE64-08282F083169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96C46E7-7CD3-482E-B506-735000DF9901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0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3860" y="369249"/>
            <a:ext cx="7185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FF0000"/>
                </a:solidFill>
              </a:rPr>
              <a:t>Corps</a:t>
            </a:r>
            <a:r>
              <a:rPr lang="fr-FR" sz="4000" dirty="0">
                <a:solidFill>
                  <a:srgbClr val="FF0000"/>
                </a:solidFill>
              </a:rPr>
              <a:t> segmenté / segmentarisant</a:t>
            </a:r>
          </a:p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Segment = Portion d’univers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C9FB9B6-7858-4A59-B823-F0A133649E22}"/>
              </a:ext>
            </a:extLst>
          </p:cNvPr>
          <p:cNvGrpSpPr/>
          <p:nvPr/>
        </p:nvGrpSpPr>
        <p:grpSpPr>
          <a:xfrm>
            <a:off x="5709102" y="2158314"/>
            <a:ext cx="5113871" cy="3918925"/>
            <a:chOff x="1027141" y="1879490"/>
            <a:chExt cx="5113871" cy="3918925"/>
          </a:xfrm>
        </p:grpSpPr>
        <p:pic>
          <p:nvPicPr>
            <p:cNvPr id="19461" name="Imag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341" y="2369415"/>
              <a:ext cx="3590671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ZoneTexte 15"/>
            <p:cNvSpPr txBox="1">
              <a:spLocks noChangeArrowheads="1"/>
            </p:cNvSpPr>
            <p:nvPr/>
          </p:nvSpPr>
          <p:spPr bwMode="auto">
            <a:xfrm>
              <a:off x="1027141" y="2990153"/>
              <a:ext cx="1395617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600" dirty="0">
                  <a:latin typeface="Times New Roman" panose="02020603050405020304" pitchFamily="18" charset="0"/>
                </a:rPr>
                <a:t>Tranchant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600" dirty="0">
                  <a:latin typeface="Times New Roman" panose="02020603050405020304" pitchFamily="18" charset="0"/>
                </a:rPr>
                <a:t>de la main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600" dirty="0"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600" dirty="0"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600" dirty="0" err="1">
                  <a:latin typeface="Times New Roman" panose="02020603050405020304" pitchFamily="18" charset="0"/>
                </a:rPr>
                <a:t>Shuto</a:t>
              </a:r>
              <a:r>
                <a:rPr kumimoji="0" lang="fr-FR" altLang="fr-FR" sz="1600" dirty="0">
                  <a:latin typeface="Times New Roman" panose="02020603050405020304" pitchFamily="18" charset="0"/>
                </a:rPr>
                <a:t> (karaté)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600" dirty="0">
                  <a:latin typeface="Times New Roman" panose="02020603050405020304" pitchFamily="18" charset="0"/>
                </a:rPr>
                <a:t>Sabre de main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600" dirty="0"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600" dirty="0">
                <a:latin typeface="Times New Roman" panose="02020603050405020304" pitchFamily="18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600" dirty="0" err="1">
                  <a:latin typeface="Times New Roman" panose="02020603050405020304" pitchFamily="18" charset="0"/>
                </a:rPr>
                <a:t>Knife</a:t>
              </a:r>
              <a:r>
                <a:rPr kumimoji="0" lang="fr-FR" altLang="fr-FR" sz="1600" dirty="0">
                  <a:latin typeface="Times New Roman" panose="02020603050405020304" pitchFamily="18" charset="0"/>
                </a:rPr>
                <a:t> Hand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135487" y="1879490"/>
              <a:ext cx="2460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5"/>
                  </a:solidFill>
                </a:rPr>
                <a:t>Mains </a:t>
              </a:r>
              <a:r>
                <a:rPr lang="fr-FR" dirty="0" err="1">
                  <a:solidFill>
                    <a:schemeClr val="accent5"/>
                  </a:solidFill>
                </a:rPr>
                <a:t>segmentarisantes</a:t>
              </a:r>
              <a:endParaRPr lang="fr-FR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1DA69951-97FA-42D8-BF40-246A5D2E9733}"/>
              </a:ext>
            </a:extLst>
          </p:cNvPr>
          <p:cNvGrpSpPr/>
          <p:nvPr/>
        </p:nvGrpSpPr>
        <p:grpSpPr>
          <a:xfrm>
            <a:off x="1123045" y="1933355"/>
            <a:ext cx="4167534" cy="4333724"/>
            <a:chOff x="7411542" y="1879490"/>
            <a:chExt cx="4167534" cy="433372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631064C-3061-4E5B-9644-1203ECB2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1542" y="1879490"/>
              <a:ext cx="4167534" cy="4333724"/>
            </a:xfrm>
            <a:prstGeom prst="rect">
              <a:avLst/>
            </a:prstGeom>
          </p:spPr>
        </p:pic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5B1E524C-3BCA-405C-9D93-89B8004597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23453" y="2793481"/>
              <a:ext cx="386499" cy="11877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68EE789-A38E-40F7-B945-FFF2F09378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7043" y="5944695"/>
              <a:ext cx="1080652" cy="1568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460083CA-425A-4982-BCA7-BF8A3262FA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4922" y="4046353"/>
              <a:ext cx="980387" cy="13740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24F5A38B-06D3-41C6-AFB7-88E6FC19FD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63556" y="3033859"/>
              <a:ext cx="628856" cy="3126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5D6F00B8-2D11-414F-A09D-75591B83CD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24477" y="3250294"/>
              <a:ext cx="270415" cy="9450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39A5DDD6-ABF2-43A0-BA20-8F38C41E9E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9684" y="5073192"/>
              <a:ext cx="10327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C685D14C-A003-4FA9-978B-742C8EFE5C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7826" y="5111118"/>
              <a:ext cx="530863" cy="2244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695407F-2817-4E39-9E71-CD6B3AF254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67826" y="4500932"/>
              <a:ext cx="592360" cy="64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4B05AE3-4BC7-4669-AC1C-7A7191FD3E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6360" y="2526384"/>
              <a:ext cx="471467" cy="7239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9D30BD3-CC85-4B04-9180-EBD74FE030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9129" y="5376534"/>
              <a:ext cx="478855" cy="2123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6D77E68-3B53-41A8-AD40-6C2F3822B50C}"/>
              </a:ext>
            </a:extLst>
          </p:cNvPr>
          <p:cNvCxnSpPr>
            <a:cxnSpLocks/>
          </p:cNvCxnSpPr>
          <p:nvPr/>
        </p:nvCxnSpPr>
        <p:spPr>
          <a:xfrm>
            <a:off x="3899140" y="41838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48AEE4C-CF06-436B-84FD-4AF3A463A625}"/>
              </a:ext>
            </a:extLst>
          </p:cNvPr>
          <p:cNvSpPr/>
          <p:nvPr/>
        </p:nvSpPr>
        <p:spPr>
          <a:xfrm>
            <a:off x="9639225" y="6067148"/>
            <a:ext cx="1371600" cy="5802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Corps</a:t>
            </a:r>
          </a:p>
          <a:p>
            <a:pPr algn="ctr"/>
            <a:r>
              <a:rPr lang="fr-FR" sz="1600" dirty="0"/>
              <a:t>Segmenté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7A6468-55EB-4646-B1F4-8C3D4D1D921C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CEE88F-A2D1-4ACF-9EA4-1ECE12F0CD0B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AA287C3-BE8A-449A-B3B9-17195CE4A14D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933A2EF-78EA-4355-AB99-F494D71BECCE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3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94912" y="371032"/>
            <a:ext cx="6132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Milieu</a:t>
            </a:r>
            <a:r>
              <a:rPr lang="fr-FR" sz="4000" dirty="0">
                <a:solidFill>
                  <a:srgbClr val="FF0000"/>
                </a:solidFill>
              </a:rPr>
              <a:t> segmenté d’Homo (1)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88C35BE4-13E1-495B-8ED1-B32E3FABF752}" type="slidenum">
              <a:rPr lang="fr-FR" smtClean="0"/>
              <a:t>23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914EDC-48AD-4676-AE1E-6A054F844471}"/>
              </a:ext>
            </a:extLst>
          </p:cNvPr>
          <p:cNvSpPr txBox="1"/>
          <p:nvPr/>
        </p:nvSpPr>
        <p:spPr>
          <a:xfrm>
            <a:off x="2048382" y="1453451"/>
            <a:ext cx="2175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MILIEU ARTIFICIEL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0C42075-3394-4BBB-8908-43F5C2EA43B8}"/>
              </a:ext>
            </a:extLst>
          </p:cNvPr>
          <p:cNvGrpSpPr/>
          <p:nvPr/>
        </p:nvGrpSpPr>
        <p:grpSpPr>
          <a:xfrm>
            <a:off x="5777831" y="3569143"/>
            <a:ext cx="5387474" cy="1782874"/>
            <a:chOff x="5777830" y="3731570"/>
            <a:chExt cx="5797485" cy="17828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E9ED73-3956-4B06-A642-8FDB354C33CD}"/>
                </a:ext>
              </a:extLst>
            </p:cNvPr>
            <p:cNvSpPr/>
            <p:nvPr/>
          </p:nvSpPr>
          <p:spPr>
            <a:xfrm>
              <a:off x="5777830" y="3731570"/>
              <a:ext cx="5797485" cy="17828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C56E31F-2EE5-480F-AE65-A2CA5C50B1A9}"/>
                </a:ext>
              </a:extLst>
            </p:cNvPr>
            <p:cNvGrpSpPr/>
            <p:nvPr/>
          </p:nvGrpSpPr>
          <p:grpSpPr>
            <a:xfrm>
              <a:off x="5974564" y="4195049"/>
              <a:ext cx="5345350" cy="904761"/>
              <a:chOff x="4570379" y="4383835"/>
              <a:chExt cx="6772713" cy="1166070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1650463B-8918-43F3-B12C-9B02B1104969}"/>
                  </a:ext>
                </a:extLst>
              </p:cNvPr>
              <p:cNvSpPr/>
              <p:nvPr/>
            </p:nvSpPr>
            <p:spPr>
              <a:xfrm>
                <a:off x="4570379" y="4383835"/>
                <a:ext cx="2155971" cy="11660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/>
                  <a:t>Vrai il y a </a:t>
                </a:r>
              </a:p>
              <a:p>
                <a:pPr algn="ctr"/>
                <a:r>
                  <a:rPr lang="fr-FR" sz="1200" dirty="0"/>
                  <a:t>Deux millions d’années</a:t>
                </a: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A6219B6B-31A9-41F0-9AAF-C66D9D3BF125}"/>
                  </a:ext>
                </a:extLst>
              </p:cNvPr>
              <p:cNvSpPr/>
              <p:nvPr/>
            </p:nvSpPr>
            <p:spPr>
              <a:xfrm>
                <a:off x="6878750" y="4383835"/>
                <a:ext cx="2155971" cy="11660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/>
                  <a:t>Vrai chez Les Hopi, ou les Canaques</a:t>
                </a: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B1C56C17-9F7F-4ABC-8ED3-122E93B6B7EA}"/>
                  </a:ext>
                </a:extLst>
              </p:cNvPr>
              <p:cNvSpPr/>
              <p:nvPr/>
            </p:nvSpPr>
            <p:spPr>
              <a:xfrm>
                <a:off x="9187121" y="4383835"/>
                <a:ext cx="2155971" cy="11660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/>
                  <a:t>Vrai aujourd’hui</a:t>
                </a:r>
              </a:p>
            </p:txBody>
          </p:sp>
        </p:grp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E0F6F7F1-DAC5-4F4E-B149-5631A5D67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81" y="4300641"/>
            <a:ext cx="2152211" cy="120982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BD4BAF9-6FD9-4BA5-98D5-8DB9CF346D60}"/>
              </a:ext>
            </a:extLst>
          </p:cNvPr>
          <p:cNvSpPr txBox="1"/>
          <p:nvPr/>
        </p:nvSpPr>
        <p:spPr>
          <a:xfrm>
            <a:off x="2029400" y="3861732"/>
            <a:ext cx="2175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MILIEU NATUREL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3C3EE05-10F4-4D06-BB77-5070FF71632C}"/>
              </a:ext>
            </a:extLst>
          </p:cNvPr>
          <p:cNvSpPr txBox="1"/>
          <p:nvPr/>
        </p:nvSpPr>
        <p:spPr>
          <a:xfrm>
            <a:off x="4662243" y="4433636"/>
            <a:ext cx="8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Nuages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E85F01-2CE4-4364-9C00-BD453D27B5EB}"/>
              </a:ext>
            </a:extLst>
          </p:cNvPr>
          <p:cNvSpPr txBox="1"/>
          <p:nvPr/>
        </p:nvSpPr>
        <p:spPr>
          <a:xfrm>
            <a:off x="2672360" y="5793600"/>
            <a:ext cx="92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Rochers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302555C-06D6-4FBC-800B-7782A124EE61}"/>
              </a:ext>
            </a:extLst>
          </p:cNvPr>
          <p:cNvSpPr txBox="1"/>
          <p:nvPr/>
        </p:nvSpPr>
        <p:spPr>
          <a:xfrm>
            <a:off x="4653309" y="5424268"/>
            <a:ext cx="82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Reflets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E8D896E-1056-414F-AEC6-464377C61060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3850112" y="4433636"/>
            <a:ext cx="81213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AE81A8B-0369-4727-AC17-02E06BF60421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3100186" y="4593945"/>
            <a:ext cx="1562057" cy="2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9FFC70B-A718-413D-8213-B376610E5564}"/>
              </a:ext>
            </a:extLst>
          </p:cNvPr>
          <p:cNvCxnSpPr>
            <a:stCxn id="18" idx="1"/>
          </p:cNvCxnSpPr>
          <p:nvPr/>
        </p:nvCxnSpPr>
        <p:spPr>
          <a:xfrm flipH="1">
            <a:off x="4096759" y="4618302"/>
            <a:ext cx="565484" cy="12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3E0C5EA-5718-447F-A267-BBFC9BF878EC}"/>
              </a:ext>
            </a:extLst>
          </p:cNvPr>
          <p:cNvCxnSpPr>
            <a:cxnSpLocks/>
          </p:cNvCxnSpPr>
          <p:nvPr/>
        </p:nvCxnSpPr>
        <p:spPr>
          <a:xfrm flipH="1" flipV="1">
            <a:off x="4096759" y="5096272"/>
            <a:ext cx="565484" cy="39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2944095D-446A-45CE-B606-002D401D3335}"/>
              </a:ext>
            </a:extLst>
          </p:cNvPr>
          <p:cNvCxnSpPr/>
          <p:nvPr/>
        </p:nvCxnSpPr>
        <p:spPr>
          <a:xfrm flipH="1" flipV="1">
            <a:off x="4024570" y="5239602"/>
            <a:ext cx="628739" cy="236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9374CB5-C95B-4C55-95D0-B92CE4B0DD46}"/>
              </a:ext>
            </a:extLst>
          </p:cNvPr>
          <p:cNvCxnSpPr/>
          <p:nvPr/>
        </p:nvCxnSpPr>
        <p:spPr>
          <a:xfrm flipH="1" flipV="1">
            <a:off x="3976478" y="5403003"/>
            <a:ext cx="685765" cy="85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CDB10A7-4872-4260-8586-0418A7C8EABE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2454449" y="5403003"/>
            <a:ext cx="681788" cy="39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3072461-2C83-4E9D-9971-906C784DE55C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2839459" y="5191250"/>
            <a:ext cx="296778" cy="60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C481365-32CE-496F-86F7-F16D51B953D9}"/>
              </a:ext>
            </a:extLst>
          </p:cNvPr>
          <p:cNvCxnSpPr>
            <a:stCxn id="19" idx="0"/>
          </p:cNvCxnSpPr>
          <p:nvPr/>
        </p:nvCxnSpPr>
        <p:spPr>
          <a:xfrm flipV="1">
            <a:off x="3136237" y="5292455"/>
            <a:ext cx="363224" cy="50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FE6C48E9-FC85-407C-8121-6C66EF38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19" y="1913638"/>
            <a:ext cx="2140227" cy="1426818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AFA0DE0D-7620-4ABB-B561-6414833F69E6}"/>
              </a:ext>
            </a:extLst>
          </p:cNvPr>
          <p:cNvSpPr txBox="1"/>
          <p:nvPr/>
        </p:nvSpPr>
        <p:spPr>
          <a:xfrm>
            <a:off x="1135696" y="333210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Chaises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5703117-CBBA-4DF0-BCB2-D4A23C4AE867}"/>
              </a:ext>
            </a:extLst>
          </p:cNvPr>
          <p:cNvCxnSpPr>
            <a:stCxn id="43" idx="0"/>
          </p:cNvCxnSpPr>
          <p:nvPr/>
        </p:nvCxnSpPr>
        <p:spPr>
          <a:xfrm flipV="1">
            <a:off x="1579889" y="2901546"/>
            <a:ext cx="525644" cy="43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AD8D8E07-2CE0-4BFF-B901-3C5C7F80D21E}"/>
              </a:ext>
            </a:extLst>
          </p:cNvPr>
          <p:cNvCxnSpPr>
            <a:stCxn id="43" idx="0"/>
          </p:cNvCxnSpPr>
          <p:nvPr/>
        </p:nvCxnSpPr>
        <p:spPr>
          <a:xfrm flipV="1">
            <a:off x="1579889" y="2965567"/>
            <a:ext cx="778307" cy="366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CF76D098-0D91-42E9-8679-86221419D763}"/>
              </a:ext>
            </a:extLst>
          </p:cNvPr>
          <p:cNvCxnSpPr>
            <a:stCxn id="43" idx="0"/>
          </p:cNvCxnSpPr>
          <p:nvPr/>
        </p:nvCxnSpPr>
        <p:spPr>
          <a:xfrm flipV="1">
            <a:off x="1579889" y="2997577"/>
            <a:ext cx="1313712" cy="334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3C78412A-75EE-4CF4-962F-39012911E330}"/>
              </a:ext>
            </a:extLst>
          </p:cNvPr>
          <p:cNvSpPr txBox="1"/>
          <p:nvPr/>
        </p:nvSpPr>
        <p:spPr>
          <a:xfrm>
            <a:off x="1064627" y="182976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Lampes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21FB4110-DAB6-4135-9AC7-E1AEE973977B}"/>
              </a:ext>
            </a:extLst>
          </p:cNvPr>
          <p:cNvCxnSpPr>
            <a:stCxn id="50" idx="3"/>
          </p:cNvCxnSpPr>
          <p:nvPr/>
        </p:nvCxnSpPr>
        <p:spPr>
          <a:xfrm>
            <a:off x="1969042" y="2014428"/>
            <a:ext cx="870417" cy="307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D3667493-4A6D-426D-9FA6-11AC15657492}"/>
              </a:ext>
            </a:extLst>
          </p:cNvPr>
          <p:cNvCxnSpPr>
            <a:stCxn id="50" idx="3"/>
          </p:cNvCxnSpPr>
          <p:nvPr/>
        </p:nvCxnSpPr>
        <p:spPr>
          <a:xfrm>
            <a:off x="1969042" y="2014428"/>
            <a:ext cx="756117" cy="351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13240963-828C-4D1A-9A24-20EB47818119}"/>
              </a:ext>
            </a:extLst>
          </p:cNvPr>
          <p:cNvCxnSpPr>
            <a:stCxn id="50" idx="3"/>
          </p:cNvCxnSpPr>
          <p:nvPr/>
        </p:nvCxnSpPr>
        <p:spPr>
          <a:xfrm>
            <a:off x="1969042" y="2014428"/>
            <a:ext cx="599707" cy="383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9F6D16F8-D869-40AA-9DE7-77F14E5F7E3C}"/>
              </a:ext>
            </a:extLst>
          </p:cNvPr>
          <p:cNvSpPr txBox="1"/>
          <p:nvPr/>
        </p:nvSpPr>
        <p:spPr>
          <a:xfrm>
            <a:off x="6208915" y="2327523"/>
            <a:ext cx="4626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Cette approche « topologique »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Permet de se projeter sur des millions d’années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Permet d’englober tous les hominiens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90512E-3C2D-48F1-9E56-91E00B42677F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75A10E-0159-49CB-A901-2D4998094844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8937E7EE-333A-42EF-A92C-7BDE29D92B26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4C8B4426-59F2-45DB-B580-D2E38CFDE730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79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1A9F1A-CEDF-4682-9E88-39CA61FF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2C32D9-DF6D-4BC1-BD57-5F6EE8CA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A98492-B6D9-497F-B158-5BEBD911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24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2EEDCF-8A88-4460-A709-8033D54A374D}"/>
              </a:ext>
            </a:extLst>
          </p:cNvPr>
          <p:cNvSpPr txBox="1"/>
          <p:nvPr/>
        </p:nvSpPr>
        <p:spPr>
          <a:xfrm>
            <a:off x="3626975" y="324096"/>
            <a:ext cx="495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Fécondité du segment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14A8D9A-BD85-416E-9E88-25C856DEF8BE}"/>
              </a:ext>
            </a:extLst>
          </p:cNvPr>
          <p:cNvGrpSpPr/>
          <p:nvPr/>
        </p:nvGrpSpPr>
        <p:grpSpPr>
          <a:xfrm>
            <a:off x="1138648" y="1662419"/>
            <a:ext cx="3465822" cy="2820790"/>
            <a:chOff x="1138648" y="1662419"/>
            <a:chExt cx="3465822" cy="28207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8DF196-6DB8-484D-BD19-100F6D356188}"/>
                </a:ext>
              </a:extLst>
            </p:cNvPr>
            <p:cNvSpPr/>
            <p:nvPr/>
          </p:nvSpPr>
          <p:spPr>
            <a:xfrm>
              <a:off x="1138648" y="1662419"/>
              <a:ext cx="3465822" cy="2820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3B47199-BF69-4106-9A09-A69C9FBCA796}"/>
                </a:ext>
              </a:extLst>
            </p:cNvPr>
            <p:cNvGrpSpPr/>
            <p:nvPr/>
          </p:nvGrpSpPr>
          <p:grpSpPr>
            <a:xfrm>
              <a:off x="1445546" y="2034203"/>
              <a:ext cx="2747386" cy="1300323"/>
              <a:chOff x="3071814" y="4170137"/>
              <a:chExt cx="4608512" cy="720725"/>
            </a:xfrm>
          </p:grpSpPr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8B31DB7A-2E3B-4E96-B7C1-C2BAC51C0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814" y="4346350"/>
                <a:ext cx="1087437" cy="217487"/>
              </a:xfrm>
              <a:prstGeom prst="rect">
                <a:avLst/>
              </a:prstGeom>
              <a:solidFill>
                <a:srgbClr val="CC99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fr-FR" altLang="fr-FR" sz="105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19" name="Rectangle 7">
                <a:extLst>
                  <a:ext uri="{FF2B5EF4-FFF2-40B4-BE49-F238E27FC236}">
                    <a16:creationId xmlns:a16="http://schemas.microsoft.com/office/drawing/2014/main" id="{C1B83DA4-8947-464F-A31C-770849DF1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7838" y="4346350"/>
                <a:ext cx="2176462" cy="217487"/>
              </a:xfrm>
              <a:prstGeom prst="rect">
                <a:avLst/>
              </a:prstGeom>
              <a:solidFill>
                <a:srgbClr val="9966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fr-FR" altLang="fr-FR" sz="1050">
                  <a:solidFill>
                    <a:schemeClr val="accent5"/>
                  </a:solidFill>
                  <a:latin typeface="+mn-lt"/>
                </a:endParaRPr>
              </a:p>
            </p:txBody>
          </p:sp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28642169-8076-4694-B24B-368004EEB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2889" y="4347936"/>
                <a:ext cx="1087437" cy="217488"/>
              </a:xfrm>
              <a:prstGeom prst="rect">
                <a:avLst/>
              </a:prstGeom>
              <a:solidFill>
                <a:srgbClr val="CC99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fr-FR" altLang="fr-FR" sz="1050">
                  <a:solidFill>
                    <a:schemeClr val="accent5"/>
                  </a:solidFill>
                  <a:latin typeface="+mn-lt"/>
                </a:endParaRPr>
              </a:p>
            </p:txBody>
          </p: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E508B72C-6558-4B30-A645-3A61950F57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222750" y="4170137"/>
                <a:ext cx="0" cy="720725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443797BE-FC76-4BE6-A7B5-3C5A8EA39E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27800" y="4170137"/>
                <a:ext cx="0" cy="720725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ZoneTexte 14">
              <a:extLst>
                <a:ext uri="{FF2B5EF4-FFF2-40B4-BE49-F238E27FC236}">
                  <a16:creationId xmlns:a16="http://schemas.microsoft.com/office/drawing/2014/main" id="{727144C7-CD69-445B-82DB-DE84F6632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201" y="3756538"/>
              <a:ext cx="6415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non-ceci</a:t>
              </a:r>
            </a:p>
          </p:txBody>
        </p:sp>
        <p:sp>
          <p:nvSpPr>
            <p:cNvPr id="10" name="ZoneTexte 15">
              <a:extLst>
                <a:ext uri="{FF2B5EF4-FFF2-40B4-BE49-F238E27FC236}">
                  <a16:creationId xmlns:a16="http://schemas.microsoft.com/office/drawing/2014/main" id="{D733DB67-5CF0-4E12-8261-E41A64647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590" y="3741292"/>
              <a:ext cx="6415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non-ceci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F7BE17-61EF-4B55-A7EC-61684CED5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546" y="3370736"/>
              <a:ext cx="648281" cy="390083"/>
            </a:xfrm>
            <a:prstGeom prst="rect">
              <a:avLst/>
            </a:prstGeom>
            <a:solidFill>
              <a:srgbClr val="CC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E89816-5A11-4CC2-86B8-B57F4768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484" y="3229859"/>
              <a:ext cx="1297508" cy="390083"/>
            </a:xfrm>
            <a:prstGeom prst="rect">
              <a:avLst/>
            </a:prstGeom>
            <a:solidFill>
              <a:srgbClr val="99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67CD19-5F82-4EAE-9BE5-87CD6584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651" y="3370736"/>
              <a:ext cx="648281" cy="390083"/>
            </a:xfrm>
            <a:prstGeom prst="rect">
              <a:avLst/>
            </a:prstGeom>
            <a:solidFill>
              <a:srgbClr val="CC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1050">
                <a:latin typeface="Times New Roman" panose="02020603050405020304" pitchFamily="18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ADB36B7-D205-4882-9B2D-9D09E23DA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551" y="2983032"/>
              <a:ext cx="3904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ceci</a:t>
              </a:r>
            </a:p>
          </p:txBody>
        </p:sp>
        <p:cxnSp>
          <p:nvCxnSpPr>
            <p:cNvPr id="15" name="Connecteur droit 22">
              <a:extLst>
                <a:ext uri="{FF2B5EF4-FFF2-40B4-BE49-F238E27FC236}">
                  <a16:creationId xmlns:a16="http://schemas.microsoft.com/office/drawing/2014/main" id="{26041F10-8AA7-4008-B4FC-B139214C7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1682" y="3431865"/>
              <a:ext cx="0" cy="93892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23">
              <a:extLst>
                <a:ext uri="{FF2B5EF4-FFF2-40B4-BE49-F238E27FC236}">
                  <a16:creationId xmlns:a16="http://schemas.microsoft.com/office/drawing/2014/main" id="{30A0E910-9040-4CE2-ADDB-24482FCDA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5848" y="3338799"/>
              <a:ext cx="0" cy="936852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ZoneTexte 13">
              <a:extLst>
                <a:ext uri="{FF2B5EF4-FFF2-40B4-BE49-F238E27FC236}">
                  <a16:creationId xmlns:a16="http://schemas.microsoft.com/office/drawing/2014/main" id="{10CAC37A-031F-46A4-8D68-2AC4BAA24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1140" y="2107819"/>
              <a:ext cx="7314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fr-FR" altLang="fr-FR" sz="1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Segment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567392A-F543-46C3-ADD3-FE190917E632}"/>
              </a:ext>
            </a:extLst>
          </p:cNvPr>
          <p:cNvSpPr/>
          <p:nvPr/>
        </p:nvSpPr>
        <p:spPr>
          <a:xfrm>
            <a:off x="6459585" y="1735186"/>
            <a:ext cx="3666309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Chose (matérielle)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376BC2-75C3-4649-98E3-E98E8B32D1FE}"/>
              </a:ext>
            </a:extLst>
          </p:cNvPr>
          <p:cNvSpPr/>
          <p:nvPr/>
        </p:nvSpPr>
        <p:spPr>
          <a:xfrm>
            <a:off x="6463937" y="2488485"/>
            <a:ext cx="3666309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Panoplie (de choses / segments)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708467-027A-4820-85CC-AF8968831445}"/>
              </a:ext>
            </a:extLst>
          </p:cNvPr>
          <p:cNvSpPr/>
          <p:nvPr/>
        </p:nvSpPr>
        <p:spPr>
          <a:xfrm>
            <a:off x="6468287" y="3267897"/>
            <a:ext cx="3666309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Protocole (segments de temps)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B08E3E-923F-4C26-AC3B-3260D5390653}"/>
              </a:ext>
            </a:extLst>
          </p:cNvPr>
          <p:cNvSpPr/>
          <p:nvPr/>
        </p:nvSpPr>
        <p:spPr>
          <a:xfrm>
            <a:off x="6490057" y="4047309"/>
            <a:ext cx="3666309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Woruld</a:t>
            </a:r>
            <a:r>
              <a:rPr lang="fr-FR" dirty="0"/>
              <a:t> (Milieu d’Homo)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9A945E-2FD2-4E7E-92F9-3A9C36BE5A3A}"/>
              </a:ext>
            </a:extLst>
          </p:cNvPr>
          <p:cNvSpPr/>
          <p:nvPr/>
        </p:nvSpPr>
        <p:spPr>
          <a:xfrm>
            <a:off x="6485700" y="4791897"/>
            <a:ext cx="3666309" cy="566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Thématisation technique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5FFB1FC-871C-4F34-A343-14031474975B}"/>
              </a:ext>
            </a:extLst>
          </p:cNvPr>
          <p:cNvCxnSpPr>
            <a:cxnSpLocks/>
            <a:stCxn id="7" idx="3"/>
            <a:endCxn id="23" idx="1"/>
          </p:cNvCxnSpPr>
          <p:nvPr/>
        </p:nvCxnSpPr>
        <p:spPr>
          <a:xfrm flipV="1">
            <a:off x="4604470" y="2018215"/>
            <a:ext cx="1855115" cy="1054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9C6D851-6815-48D1-83DD-FAD5E9A44234}"/>
              </a:ext>
            </a:extLst>
          </p:cNvPr>
          <p:cNvCxnSpPr>
            <a:cxnSpLocks/>
            <a:stCxn id="7" idx="3"/>
            <a:endCxn id="24" idx="1"/>
          </p:cNvCxnSpPr>
          <p:nvPr/>
        </p:nvCxnSpPr>
        <p:spPr>
          <a:xfrm flipV="1">
            <a:off x="4604470" y="2771514"/>
            <a:ext cx="1859467" cy="30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E2DEAC2-B389-495B-8F66-07FE18E653D7}"/>
              </a:ext>
            </a:extLst>
          </p:cNvPr>
          <p:cNvCxnSpPr>
            <a:cxnSpLocks/>
            <a:stCxn id="7" idx="3"/>
            <a:endCxn id="25" idx="1"/>
          </p:cNvCxnSpPr>
          <p:nvPr/>
        </p:nvCxnSpPr>
        <p:spPr>
          <a:xfrm>
            <a:off x="4604470" y="3072814"/>
            <a:ext cx="1863817" cy="47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C0DF82F-A18A-40ED-B834-67C68D21AEDA}"/>
              </a:ext>
            </a:extLst>
          </p:cNvPr>
          <p:cNvCxnSpPr>
            <a:cxnSpLocks/>
            <a:stCxn id="7" idx="3"/>
            <a:endCxn id="26" idx="1"/>
          </p:cNvCxnSpPr>
          <p:nvPr/>
        </p:nvCxnSpPr>
        <p:spPr>
          <a:xfrm>
            <a:off x="4604470" y="3072814"/>
            <a:ext cx="1885587" cy="125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0940C71-1F20-4BE9-8B66-5EB00064E0E1}"/>
              </a:ext>
            </a:extLst>
          </p:cNvPr>
          <p:cNvCxnSpPr>
            <a:cxnSpLocks/>
            <a:stCxn id="7" idx="3"/>
            <a:endCxn id="27" idx="1"/>
          </p:cNvCxnSpPr>
          <p:nvPr/>
        </p:nvCxnSpPr>
        <p:spPr>
          <a:xfrm>
            <a:off x="4604470" y="3072814"/>
            <a:ext cx="1881230" cy="200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186E194D-5D48-475D-851D-2DE7C80F5A58}"/>
              </a:ext>
            </a:extLst>
          </p:cNvPr>
          <p:cNvSpPr txBox="1"/>
          <p:nvPr/>
        </p:nvSpPr>
        <p:spPr>
          <a:xfrm>
            <a:off x="2445197" y="1261825"/>
            <a:ext cx="10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Segment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050EEF1-792B-4B36-B651-BC6051961A8D}"/>
              </a:ext>
            </a:extLst>
          </p:cNvPr>
          <p:cNvSpPr txBox="1"/>
          <p:nvPr/>
        </p:nvSpPr>
        <p:spPr>
          <a:xfrm>
            <a:off x="1090520" y="4616654"/>
            <a:ext cx="3528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Couple SEGMENT / NON-SEGMENT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2027AC-BF27-48F0-A781-DC6D573757EA}"/>
              </a:ext>
            </a:extLst>
          </p:cNvPr>
          <p:cNvSpPr/>
          <p:nvPr/>
        </p:nvSpPr>
        <p:spPr>
          <a:xfrm>
            <a:off x="6487702" y="5545880"/>
            <a:ext cx="3666309" cy="566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Thématisation sémiotique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989F340-0E9A-43A3-81B0-2B62A2B9EC9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604470" y="3072814"/>
            <a:ext cx="1871204" cy="278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7E97B2E-19E7-4B8C-A67C-B0D2657F4969}"/>
              </a:ext>
            </a:extLst>
          </p:cNvPr>
          <p:cNvSpPr/>
          <p:nvPr/>
        </p:nvSpPr>
        <p:spPr>
          <a:xfrm>
            <a:off x="1120600" y="5113420"/>
            <a:ext cx="3453794" cy="13514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Base de la digitalisation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B1318F-C2CD-4420-98D4-E026457ED574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BA2350-455A-4468-8686-66001940311B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DC30ABB-8377-4AAF-9894-FA96821290F2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AA68A74-2938-484B-834C-60ED680656DF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7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6DDBB2-4C75-4E36-8517-1976E4BB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3D1690-A6F3-46B3-A3E7-1B605244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6EE756-3993-4755-83A9-660BA37F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25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EAE032-FF8C-42CF-BAA7-16ED9D9FA772}"/>
              </a:ext>
            </a:extLst>
          </p:cNvPr>
          <p:cNvSpPr txBox="1"/>
          <p:nvPr/>
        </p:nvSpPr>
        <p:spPr>
          <a:xfrm>
            <a:off x="3825666" y="357172"/>
            <a:ext cx="4540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Homo versus abeille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D08F60-FE8A-49AE-B6D1-2F0B62FEFA34}"/>
              </a:ext>
            </a:extLst>
          </p:cNvPr>
          <p:cNvGrpSpPr/>
          <p:nvPr/>
        </p:nvGrpSpPr>
        <p:grpSpPr>
          <a:xfrm>
            <a:off x="6543497" y="1569083"/>
            <a:ext cx="4140679" cy="4283241"/>
            <a:chOff x="1288111" y="1547051"/>
            <a:chExt cx="4140679" cy="4283241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E270E22-5430-4B1C-85B9-00A9DB6BBA3E}"/>
                </a:ext>
              </a:extLst>
            </p:cNvPr>
            <p:cNvSpPr txBox="1"/>
            <p:nvPr/>
          </p:nvSpPr>
          <p:spPr>
            <a:xfrm>
              <a:off x="1907412" y="2361732"/>
              <a:ext cx="2831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Langage Gestuel, Parlé, Ecrit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4149DE-C839-4367-AA22-FD160259BD9C}"/>
                </a:ext>
              </a:extLst>
            </p:cNvPr>
            <p:cNvSpPr/>
            <p:nvPr/>
          </p:nvSpPr>
          <p:spPr>
            <a:xfrm>
              <a:off x="1288111" y="3596050"/>
              <a:ext cx="4140679" cy="22342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Dernière cette COLLINE </a:t>
              </a:r>
              <a:r>
                <a:rPr lang="fr-FR" dirty="0">
                  <a:solidFill>
                    <a:schemeClr val="accent1">
                      <a:lumMod val="75000"/>
                    </a:schemeClr>
                  </a:solidFill>
                  <a:highlight>
                    <a:srgbClr val="FFFF00"/>
                  </a:highlight>
                </a:rPr>
                <a:t>(segment 1)</a:t>
              </a:r>
            </a:p>
            <a:p>
              <a:pPr algn="ctr"/>
              <a:endParaRPr lang="fr-FR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fr-FR" dirty="0"/>
                <a:t>Il y a un CHAMPS </a:t>
              </a:r>
              <a:r>
                <a:rPr lang="fr-FR" dirty="0">
                  <a:solidFill>
                    <a:schemeClr val="accent1">
                      <a:lumMod val="75000"/>
                    </a:schemeClr>
                  </a:solidFill>
                  <a:highlight>
                    <a:srgbClr val="FFFF00"/>
                  </a:highlight>
                </a:rPr>
                <a:t>(segment 2)</a:t>
              </a:r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Avec des FLEURS </a:t>
              </a:r>
              <a:r>
                <a:rPr lang="fr-FR" dirty="0">
                  <a:solidFill>
                    <a:schemeClr val="accent1">
                      <a:lumMod val="75000"/>
                    </a:schemeClr>
                  </a:solidFill>
                  <a:highlight>
                    <a:srgbClr val="FFFF00"/>
                  </a:highlight>
                </a:rPr>
                <a:t>(segment 3)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88B14B9-9642-4F5A-965A-681A3FE79DC7}"/>
                </a:ext>
              </a:extLst>
            </p:cNvPr>
            <p:cNvSpPr txBox="1"/>
            <p:nvPr/>
          </p:nvSpPr>
          <p:spPr>
            <a:xfrm>
              <a:off x="2123130" y="1547051"/>
              <a:ext cx="2441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Homo &gt; 2 millions d’année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F857E32-16BE-4FA7-B143-254A74CED95B}"/>
                </a:ext>
              </a:extLst>
            </p:cNvPr>
            <p:cNvSpPr txBox="1"/>
            <p:nvPr/>
          </p:nvSpPr>
          <p:spPr>
            <a:xfrm>
              <a:off x="2123130" y="1947766"/>
              <a:ext cx="247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Spécifie des SEGMENTS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0AF4840-AD34-4FA4-957B-49893DB410B0}"/>
              </a:ext>
            </a:extLst>
          </p:cNvPr>
          <p:cNvGrpSpPr/>
          <p:nvPr/>
        </p:nvGrpSpPr>
        <p:grpSpPr>
          <a:xfrm>
            <a:off x="1339779" y="1470362"/>
            <a:ext cx="3803633" cy="4749463"/>
            <a:chOff x="7035729" y="1523787"/>
            <a:chExt cx="3803633" cy="474946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A923077-A1B5-426A-9E26-08129004B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729" y="3224637"/>
              <a:ext cx="3803633" cy="2486676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3B1D75B-9B22-4834-91E8-4A1EDE15D70E}"/>
                </a:ext>
              </a:extLst>
            </p:cNvPr>
            <p:cNvSpPr txBox="1"/>
            <p:nvPr/>
          </p:nvSpPr>
          <p:spPr>
            <a:xfrm>
              <a:off x="7167609" y="5903918"/>
              <a:ext cx="3571427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Voler, Telle distance, Telle direction, 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3B70C0A-CFE1-4801-A3B1-EC9E4C60F219}"/>
                </a:ext>
              </a:extLst>
            </p:cNvPr>
            <p:cNvSpPr txBox="1"/>
            <p:nvPr/>
          </p:nvSpPr>
          <p:spPr>
            <a:xfrm>
              <a:off x="8059729" y="1915811"/>
              <a:ext cx="2050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Spécifie des actions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7A7E886-9D07-4F86-98AB-71E69C8CD61A}"/>
                </a:ext>
              </a:extLst>
            </p:cNvPr>
            <p:cNvSpPr txBox="1"/>
            <p:nvPr/>
          </p:nvSpPr>
          <p:spPr>
            <a:xfrm>
              <a:off x="7682926" y="1523787"/>
              <a:ext cx="2804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Abeille &gt; 100 millions d’années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1C9CD93-9826-4EEF-AE83-5BC1F27D9715}"/>
                </a:ext>
              </a:extLst>
            </p:cNvPr>
            <p:cNvSpPr txBox="1"/>
            <p:nvPr/>
          </p:nvSpPr>
          <p:spPr>
            <a:xfrm>
              <a:off x="8088584" y="2351132"/>
              <a:ext cx="198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Danse des abeilles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7F55554-045D-4572-953F-B0700CD35FAF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7E3A11-14DC-4CAE-B214-03C2FB746609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EA6270F-8482-41C3-B421-393E53D4A283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ECA9AB9-5CBA-45AD-A95B-C5A8B0EC9D37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81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87608" y="1425021"/>
            <a:ext cx="2974068" cy="2870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37235" y="1631851"/>
            <a:ext cx="2974068" cy="2870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19519" y="1816908"/>
            <a:ext cx="2974068" cy="2870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99" y="2034628"/>
            <a:ext cx="2974068" cy="2870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0550" y="2274107"/>
            <a:ext cx="2974068" cy="2870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57520" y="2546250"/>
            <a:ext cx="2974068" cy="2870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50690" y="2818395"/>
            <a:ext cx="2974068" cy="2870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6448245" y="3549235"/>
            <a:ext cx="4122423" cy="2766270"/>
            <a:chOff x="6439987" y="3202786"/>
            <a:chExt cx="4122423" cy="276627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972" y="3218083"/>
              <a:ext cx="4073288" cy="27155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39987" y="3218083"/>
              <a:ext cx="1082042" cy="271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80368" y="3202786"/>
              <a:ext cx="1082042" cy="2766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8534400" y="4847827"/>
              <a:ext cx="195943" cy="2068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430985" y="4688221"/>
              <a:ext cx="424543" cy="4572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8278585" y="4546708"/>
              <a:ext cx="697772" cy="7328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8180611" y="4394305"/>
              <a:ext cx="898072" cy="9782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8039095" y="4263680"/>
              <a:ext cx="1153889" cy="12336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854039" y="4078625"/>
              <a:ext cx="1579516" cy="15448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630886" y="3820882"/>
              <a:ext cx="1955069" cy="1965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58" y="1334679"/>
            <a:ext cx="4049486" cy="2699657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H="1">
            <a:off x="6694714" y="2557796"/>
            <a:ext cx="3788230" cy="43577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823859" y="280442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Caudal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472055" y="2379879"/>
            <a:ext cx="82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Rostral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301754" y="1077462"/>
            <a:ext cx="122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Transversal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154399" y="5703884"/>
            <a:ext cx="4447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Corps transversalisant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Inscrit son milieu dans des plans transversaux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526204" y="280552"/>
            <a:ext cx="8636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Corps transversalisant              </a:t>
            </a:r>
            <a:r>
              <a:rPr lang="fr-FR" sz="4000" dirty="0" err="1">
                <a:solidFill>
                  <a:srgbClr val="FF0000"/>
                </a:solidFill>
              </a:rPr>
              <a:t>Axialisant</a:t>
            </a:r>
            <a:endParaRPr lang="fr-FR" sz="4000" dirty="0">
              <a:solidFill>
                <a:srgbClr val="FF0000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6694714" y="397579"/>
            <a:ext cx="620485" cy="473831"/>
            <a:chOff x="6106886" y="1334679"/>
            <a:chExt cx="745672" cy="664206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6106886" y="1334679"/>
              <a:ext cx="664028" cy="66420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6139543" y="1334679"/>
              <a:ext cx="713015" cy="66420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9601197" y="45896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Axial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55756" y="846665"/>
            <a:ext cx="49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Pas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E4191D-C8E0-492F-9D71-BC077BD31F6C}"/>
              </a:ext>
            </a:extLst>
          </p:cNvPr>
          <p:cNvSpPr txBox="1"/>
          <p:nvPr/>
        </p:nvSpPr>
        <p:spPr>
          <a:xfrm>
            <a:off x="5842512" y="309834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A4033F9-B974-413F-8763-37DC201AD056}"/>
              </a:ext>
            </a:extLst>
          </p:cNvPr>
          <p:cNvSpPr txBox="1"/>
          <p:nvPr/>
        </p:nvSpPr>
        <p:spPr>
          <a:xfrm>
            <a:off x="10573184" y="2661888"/>
            <a:ext cx="58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Tête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7A43AB-06F8-4019-A9CC-39B379AD795C}"/>
              </a:ext>
            </a:extLst>
          </p:cNvPr>
          <p:cNvSpPr/>
          <p:nvPr/>
        </p:nvSpPr>
        <p:spPr>
          <a:xfrm>
            <a:off x="9804728" y="5994036"/>
            <a:ext cx="1371600" cy="5802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Homo</a:t>
            </a:r>
          </a:p>
          <a:p>
            <a:pPr algn="ctr"/>
            <a:r>
              <a:rPr lang="fr-FR" sz="1600" dirty="0"/>
              <a:t>Transversalisé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2F7BCD-4B07-43AD-9C5B-98298D3F506B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CC794E-CAF9-485C-8BC4-5C9E264C7705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A2E6C79-D88C-4E30-A1B3-A46A153A9245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C73B692-21D0-4AF2-BA97-05B28D68ACEF}"/>
              </a:ext>
            </a:extLst>
          </p:cNvPr>
          <p:cNvCxnSpPr/>
          <p:nvPr/>
        </p:nvCxnSpPr>
        <p:spPr>
          <a:xfrm>
            <a:off x="11353800" y="27157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9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55" y="1594812"/>
            <a:ext cx="14589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55" y="3247399"/>
            <a:ext cx="14589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55" y="2204413"/>
            <a:ext cx="145891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3" name="Connecteur droit 4"/>
          <p:cNvCxnSpPr>
            <a:cxnSpLocks noChangeShapeType="1"/>
          </p:cNvCxnSpPr>
          <p:nvPr/>
        </p:nvCxnSpPr>
        <p:spPr bwMode="auto">
          <a:xfrm>
            <a:off x="1113130" y="1931362"/>
            <a:ext cx="26146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4" name="Connecteur droit 19"/>
          <p:cNvCxnSpPr>
            <a:cxnSpLocks noChangeShapeType="1"/>
          </p:cNvCxnSpPr>
          <p:nvPr/>
        </p:nvCxnSpPr>
        <p:spPr bwMode="auto">
          <a:xfrm>
            <a:off x="1113130" y="2650499"/>
            <a:ext cx="26146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5" name="Connecteur droit 20"/>
          <p:cNvCxnSpPr>
            <a:cxnSpLocks noChangeShapeType="1"/>
          </p:cNvCxnSpPr>
          <p:nvPr/>
        </p:nvCxnSpPr>
        <p:spPr bwMode="auto">
          <a:xfrm>
            <a:off x="1089317" y="3515687"/>
            <a:ext cx="2616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7" name="ZoneTexte 24"/>
          <p:cNvSpPr txBox="1">
            <a:spLocks noChangeArrowheads="1"/>
          </p:cNvSpPr>
          <p:nvPr/>
        </p:nvSpPr>
        <p:spPr bwMode="auto">
          <a:xfrm>
            <a:off x="856332" y="4937108"/>
            <a:ext cx="3188373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chemeClr val="accent5"/>
                </a:solidFill>
                <a:latin typeface="+mn-lt"/>
              </a:rPr>
              <a:t>Structure du Corps des Mammifères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400" dirty="0">
                <a:solidFill>
                  <a:schemeClr val="accent5"/>
                </a:solidFill>
                <a:latin typeface="+mn-lt"/>
              </a:rPr>
              <a:t>TÊTE-QUEUE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400" dirty="0">
                <a:solidFill>
                  <a:schemeClr val="accent5"/>
                </a:solidFill>
                <a:latin typeface="+mn-lt"/>
              </a:rPr>
              <a:t>BOUCHE-ANUS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400" b="1" dirty="0">
                <a:solidFill>
                  <a:srgbClr val="FF3300"/>
                </a:solidFill>
                <a:latin typeface="+mn-lt"/>
              </a:rPr>
              <a:t>CAUDALE-ROSTRALE</a:t>
            </a:r>
            <a:endParaRPr kumimoji="0" lang="fr-FR" altLang="fr-FR" sz="16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20436" y="338274"/>
            <a:ext cx="7390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Corps redressé =&gt; transversalisant </a:t>
            </a:r>
          </a:p>
        </p:txBody>
      </p:sp>
      <p:sp>
        <p:nvSpPr>
          <p:cNvPr id="23566" name="ZoneTexte 7"/>
          <p:cNvSpPr txBox="1">
            <a:spLocks noChangeArrowheads="1"/>
          </p:cNvSpPr>
          <p:nvPr/>
        </p:nvSpPr>
        <p:spPr bwMode="auto">
          <a:xfrm>
            <a:off x="7855298" y="4265027"/>
            <a:ext cx="3070388" cy="6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2000" dirty="0">
                <a:solidFill>
                  <a:schemeClr val="accent5"/>
                </a:solidFill>
                <a:latin typeface="+mn-lt"/>
              </a:rPr>
              <a:t>Structure du Corps d’Homo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b="1" dirty="0">
                <a:solidFill>
                  <a:srgbClr val="FF3300"/>
                </a:solidFill>
                <a:latin typeface="+mn-lt"/>
              </a:rPr>
              <a:t>TRANSVERSALE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895015" y="934186"/>
            <a:ext cx="3627815" cy="3317719"/>
            <a:chOff x="2003879" y="1412876"/>
            <a:chExt cx="4716234" cy="4297363"/>
          </a:xfrm>
        </p:grpSpPr>
        <p:pic>
          <p:nvPicPr>
            <p:cNvPr id="23555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691" y="1412876"/>
              <a:ext cx="4456112" cy="429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6" name="Rectangle 11"/>
            <p:cNvSpPr>
              <a:spLocks noChangeArrowheads="1"/>
            </p:cNvSpPr>
            <p:nvPr/>
          </p:nvSpPr>
          <p:spPr bwMode="auto">
            <a:xfrm>
              <a:off x="2003879" y="4368800"/>
              <a:ext cx="1089025" cy="6096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23557" name="Rectangle 12"/>
            <p:cNvSpPr>
              <a:spLocks noChangeArrowheads="1"/>
            </p:cNvSpPr>
            <p:nvPr/>
          </p:nvSpPr>
          <p:spPr bwMode="auto">
            <a:xfrm>
              <a:off x="3732667" y="5411788"/>
              <a:ext cx="1089025" cy="2984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fr-FR" altLang="fr-F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3559" name="Groupe 8"/>
            <p:cNvGrpSpPr>
              <a:grpSpLocks/>
            </p:cNvGrpSpPr>
            <p:nvPr/>
          </p:nvGrpSpPr>
          <p:grpSpPr bwMode="auto">
            <a:xfrm>
              <a:off x="3165929" y="2281239"/>
              <a:ext cx="2517775" cy="2484437"/>
              <a:chOff x="2349500" y="2281139"/>
              <a:chExt cx="2517775" cy="2484437"/>
            </a:xfrm>
          </p:grpSpPr>
          <p:cxnSp>
            <p:nvCxnSpPr>
              <p:cNvPr id="23568" name="Connecteur droit 10"/>
              <p:cNvCxnSpPr>
                <a:cxnSpLocks noChangeShapeType="1"/>
              </p:cNvCxnSpPr>
              <p:nvPr/>
            </p:nvCxnSpPr>
            <p:spPr bwMode="auto">
              <a:xfrm>
                <a:off x="2349500" y="2281139"/>
                <a:ext cx="2506663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69" name="Connecteur droit 10"/>
              <p:cNvCxnSpPr>
                <a:cxnSpLocks noChangeShapeType="1"/>
              </p:cNvCxnSpPr>
              <p:nvPr/>
            </p:nvCxnSpPr>
            <p:spPr bwMode="auto">
              <a:xfrm>
                <a:off x="3514725" y="4765576"/>
                <a:ext cx="1341438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70" name="Connecteur droit 10"/>
              <p:cNvCxnSpPr>
                <a:cxnSpLocks noChangeShapeType="1"/>
              </p:cNvCxnSpPr>
              <p:nvPr/>
            </p:nvCxnSpPr>
            <p:spPr bwMode="auto">
              <a:xfrm flipV="1">
                <a:off x="2349500" y="4765576"/>
                <a:ext cx="449263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71" name="Connecteur droit 10"/>
              <p:cNvCxnSpPr>
                <a:cxnSpLocks noChangeShapeType="1"/>
              </p:cNvCxnSpPr>
              <p:nvPr/>
            </p:nvCxnSpPr>
            <p:spPr bwMode="auto">
              <a:xfrm flipV="1">
                <a:off x="4856163" y="2281139"/>
                <a:ext cx="11112" cy="248443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72" name="Connecteur droit 16"/>
              <p:cNvCxnSpPr>
                <a:cxnSpLocks noChangeShapeType="1"/>
              </p:cNvCxnSpPr>
              <p:nvPr/>
            </p:nvCxnSpPr>
            <p:spPr bwMode="auto">
              <a:xfrm flipV="1">
                <a:off x="2351088" y="4329014"/>
                <a:ext cx="0" cy="43656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573" name="Connecteur droit 19"/>
              <p:cNvCxnSpPr>
                <a:cxnSpLocks noChangeShapeType="1"/>
              </p:cNvCxnSpPr>
              <p:nvPr/>
            </p:nvCxnSpPr>
            <p:spPr bwMode="auto">
              <a:xfrm flipV="1">
                <a:off x="2349500" y="2281139"/>
                <a:ext cx="0" cy="1217612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" name="Rectangle 2"/>
            <p:cNvSpPr/>
            <p:nvPr/>
          </p:nvSpPr>
          <p:spPr>
            <a:xfrm>
              <a:off x="5709103" y="3789363"/>
              <a:ext cx="1011010" cy="358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758267" y="2582333"/>
              <a:ext cx="177800" cy="18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33805" y="2607728"/>
              <a:ext cx="177800" cy="18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55070" y="4334929"/>
              <a:ext cx="177800" cy="186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9869779" y="1791498"/>
            <a:ext cx="14816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Homo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Transversalisé</a:t>
            </a:r>
          </a:p>
          <a:p>
            <a:r>
              <a:rPr lang="fr-FR" dirty="0">
                <a:solidFill>
                  <a:srgbClr val="FF0000"/>
                </a:solidFill>
              </a:rPr>
              <a:t>Latéralisé</a:t>
            </a:r>
          </a:p>
          <a:p>
            <a:r>
              <a:rPr lang="fr-FR" dirty="0">
                <a:solidFill>
                  <a:srgbClr val="FF0000"/>
                </a:solidFill>
              </a:rPr>
              <a:t>« toujours »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B3E3E1-6F2C-48C6-A3CA-30928AA27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48" y="1391560"/>
            <a:ext cx="1173743" cy="16594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C904B4E-F9D1-4407-9F46-1D3EE7A639D8}"/>
              </a:ext>
            </a:extLst>
          </p:cNvPr>
          <p:cNvSpPr txBox="1"/>
          <p:nvPr/>
        </p:nvSpPr>
        <p:spPr>
          <a:xfrm>
            <a:off x="5522962" y="1420998"/>
            <a:ext cx="1289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Autruche</a:t>
            </a:r>
          </a:p>
          <a:p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Redressée</a:t>
            </a:r>
          </a:p>
          <a:p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Mais pas</a:t>
            </a:r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Transversalisée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92EAC6-F33D-43CA-91E7-2F74CF6B0B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82" y="3260638"/>
            <a:ext cx="776422" cy="143638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D2E6D682-29B2-44CF-B243-BC703B4EA68D}"/>
              </a:ext>
            </a:extLst>
          </p:cNvPr>
          <p:cNvSpPr txBox="1"/>
          <p:nvPr/>
        </p:nvSpPr>
        <p:spPr>
          <a:xfrm>
            <a:off x="5515295" y="3178609"/>
            <a:ext cx="12892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Chouette</a:t>
            </a:r>
          </a:p>
          <a:p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Redressée et</a:t>
            </a:r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Transversalisée</a:t>
            </a:r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au repos</a:t>
            </a:r>
          </a:p>
          <a:p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Axiale en vol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E58CA95-B813-42C4-88BA-A59B5EBE74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2" y="4919942"/>
            <a:ext cx="2171700" cy="1447800"/>
          </a:xfrm>
          <a:prstGeom prst="rect">
            <a:avLst/>
          </a:prstGeom>
        </p:spPr>
      </p:pic>
      <p:cxnSp>
        <p:nvCxnSpPr>
          <p:cNvPr id="38" name="Connecteur droit 20">
            <a:extLst>
              <a:ext uri="{FF2B5EF4-FFF2-40B4-BE49-F238E27FC236}">
                <a16:creationId xmlns:a16="http://schemas.microsoft.com/office/drawing/2014/main" id="{19284CDA-300D-4898-AF9D-76021E25E7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32468" y="5569076"/>
            <a:ext cx="2616200" cy="741486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DB6691C-57EE-4D6F-8D25-34BA090E23B7}"/>
              </a:ext>
            </a:extLst>
          </p:cNvPr>
          <p:cNvSpPr txBox="1"/>
          <p:nvPr/>
        </p:nvSpPr>
        <p:spPr>
          <a:xfrm>
            <a:off x="8010185" y="5369005"/>
            <a:ext cx="257314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transversalité d'Homo, suscite</a:t>
            </a:r>
          </a:p>
          <a:p>
            <a:pPr algn="ctr"/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panoplie, le protocole, </a:t>
            </a:r>
          </a:p>
          <a:p>
            <a:pPr algn="ctr"/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l'image, la schématisation,</a:t>
            </a:r>
          </a:p>
          <a:p>
            <a:pPr algn="ctr"/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texte, </a:t>
            </a:r>
            <a:r>
              <a:rPr lang="fr-FR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endParaRPr lang="fr-FR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D79696-1CE1-4550-9107-AF78D3CD2E58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384A50-E37C-4B4C-BF3B-1BBFF55B02EB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A865B08-BEE2-425F-9C7F-3259D76947DB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E148245-C26B-495A-93B7-1B3386D05E78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AE0952-C176-467F-B547-EE3AD703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81D66A-E4F9-4753-AE72-F83899B5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AF2B74-0CF9-469F-9117-D4198A22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28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321E4D-B6D3-4D47-8C32-91E785E18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8" y="2073831"/>
            <a:ext cx="4259267" cy="22670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64CB44-6CF2-49EC-9779-DC6976552D55}"/>
              </a:ext>
            </a:extLst>
          </p:cNvPr>
          <p:cNvSpPr txBox="1"/>
          <p:nvPr/>
        </p:nvSpPr>
        <p:spPr>
          <a:xfrm>
            <a:off x="2751689" y="1392906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(R)ENCONTRE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9C939CF-9A61-4066-894E-77DAF3367113}"/>
              </a:ext>
            </a:extLst>
          </p:cNvPr>
          <p:cNvCxnSpPr/>
          <p:nvPr/>
        </p:nvCxnSpPr>
        <p:spPr>
          <a:xfrm>
            <a:off x="1195457" y="3120283"/>
            <a:ext cx="1756407" cy="149557"/>
          </a:xfrm>
          <a:prstGeom prst="line">
            <a:avLst/>
          </a:prstGeom>
          <a:ln w="38100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3351108-CCE6-4B29-944C-C7B5986B55ED}"/>
              </a:ext>
            </a:extLst>
          </p:cNvPr>
          <p:cNvCxnSpPr/>
          <p:nvPr/>
        </p:nvCxnSpPr>
        <p:spPr>
          <a:xfrm flipV="1">
            <a:off x="3198191" y="3120283"/>
            <a:ext cx="2039673" cy="149557"/>
          </a:xfrm>
          <a:prstGeom prst="line">
            <a:avLst/>
          </a:prstGeom>
          <a:ln w="38100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6D8105F-1D22-4AB1-875C-BE8BC4FC7EB7}"/>
              </a:ext>
            </a:extLst>
          </p:cNvPr>
          <p:cNvSpPr txBox="1"/>
          <p:nvPr/>
        </p:nvSpPr>
        <p:spPr>
          <a:xfrm>
            <a:off x="1296823" y="4525583"/>
            <a:ext cx="403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Deux axes tête-queue (caudaux-rostraux)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9E8AEF6-C1BD-48AC-BA72-8E107CDE2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11" y="1974230"/>
            <a:ext cx="4497194" cy="2396362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EA127B5-FFB7-4491-BB64-3D996FB86798}"/>
              </a:ext>
            </a:extLst>
          </p:cNvPr>
          <p:cNvCxnSpPr/>
          <p:nvPr/>
        </p:nvCxnSpPr>
        <p:spPr>
          <a:xfrm flipH="1">
            <a:off x="8856247" y="2584183"/>
            <a:ext cx="14484" cy="1211066"/>
          </a:xfrm>
          <a:prstGeom prst="line">
            <a:avLst/>
          </a:prstGeom>
          <a:ln w="38100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9BAD17D-3872-42BE-9326-2E5D1D9CD705}"/>
              </a:ext>
            </a:extLst>
          </p:cNvPr>
          <p:cNvCxnSpPr/>
          <p:nvPr/>
        </p:nvCxnSpPr>
        <p:spPr>
          <a:xfrm>
            <a:off x="8859580" y="3795249"/>
            <a:ext cx="657921" cy="385774"/>
          </a:xfrm>
          <a:prstGeom prst="line">
            <a:avLst/>
          </a:prstGeom>
          <a:ln w="38100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0FCAAC4-7134-4AE0-805B-56970433D674}"/>
              </a:ext>
            </a:extLst>
          </p:cNvPr>
          <p:cNvCxnSpPr/>
          <p:nvPr/>
        </p:nvCxnSpPr>
        <p:spPr>
          <a:xfrm flipV="1">
            <a:off x="8870731" y="2432586"/>
            <a:ext cx="702528" cy="171112"/>
          </a:xfrm>
          <a:prstGeom prst="line">
            <a:avLst/>
          </a:prstGeom>
          <a:ln w="38100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4297F7A-52D0-403A-8CCD-3D506307F1F1}"/>
              </a:ext>
            </a:extLst>
          </p:cNvPr>
          <p:cNvCxnSpPr/>
          <p:nvPr/>
        </p:nvCxnSpPr>
        <p:spPr>
          <a:xfrm flipV="1">
            <a:off x="9520834" y="2432587"/>
            <a:ext cx="52425" cy="1756267"/>
          </a:xfrm>
          <a:prstGeom prst="line">
            <a:avLst/>
          </a:prstGeom>
          <a:ln w="38100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4B52E0C-7DFF-4A64-8B7D-A74148293153}"/>
              </a:ext>
            </a:extLst>
          </p:cNvPr>
          <p:cNvSpPr txBox="1"/>
          <p:nvPr/>
        </p:nvSpPr>
        <p:spPr>
          <a:xfrm>
            <a:off x="7991214" y="1433786"/>
            <a:ext cx="14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R-ENCONTRE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23BD9D8-F020-43DE-9B6B-A4C1D632A57A}"/>
              </a:ext>
            </a:extLst>
          </p:cNvPr>
          <p:cNvGrpSpPr/>
          <p:nvPr/>
        </p:nvGrpSpPr>
        <p:grpSpPr>
          <a:xfrm>
            <a:off x="7545970" y="2114872"/>
            <a:ext cx="822954" cy="2073982"/>
            <a:chOff x="2109817" y="2339642"/>
            <a:chExt cx="822954" cy="2073982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ACA6767-5F1A-4E28-AB61-E528D05960DC}"/>
                </a:ext>
              </a:extLst>
            </p:cNvPr>
            <p:cNvCxnSpPr/>
            <p:nvPr/>
          </p:nvCxnSpPr>
          <p:spPr>
            <a:xfrm flipV="1">
              <a:off x="2113157" y="3969835"/>
              <a:ext cx="797311" cy="38020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6060E202-E470-46F7-9074-62FD5DE49447}"/>
                </a:ext>
              </a:extLst>
            </p:cNvPr>
            <p:cNvCxnSpPr/>
            <p:nvPr/>
          </p:nvCxnSpPr>
          <p:spPr>
            <a:xfrm>
              <a:off x="2109817" y="2358243"/>
              <a:ext cx="0" cy="205538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2AF8A59-7D18-46AF-BCCB-3FA0497247BA}"/>
                </a:ext>
              </a:extLst>
            </p:cNvPr>
            <p:cNvCxnSpPr/>
            <p:nvPr/>
          </p:nvCxnSpPr>
          <p:spPr>
            <a:xfrm flipV="1">
              <a:off x="2910469" y="2842505"/>
              <a:ext cx="22302" cy="112733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EFE2DC09-E0C6-4245-B50B-505DE3C77CAA}"/>
                </a:ext>
              </a:extLst>
            </p:cNvPr>
            <p:cNvCxnSpPr/>
            <p:nvPr/>
          </p:nvCxnSpPr>
          <p:spPr>
            <a:xfrm>
              <a:off x="2113151" y="2339642"/>
              <a:ext cx="793984" cy="502863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577BFB81-549B-45F3-837F-07782C2FE3A2}"/>
              </a:ext>
            </a:extLst>
          </p:cNvPr>
          <p:cNvSpPr txBox="1"/>
          <p:nvPr/>
        </p:nvSpPr>
        <p:spPr>
          <a:xfrm>
            <a:off x="6929480" y="4570177"/>
            <a:ext cx="353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Deux plans transversaux face-à-face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B5684CF-C2A9-479F-8A9D-7C22DF459ECF}"/>
              </a:ext>
            </a:extLst>
          </p:cNvPr>
          <p:cNvSpPr txBox="1"/>
          <p:nvPr/>
        </p:nvSpPr>
        <p:spPr>
          <a:xfrm>
            <a:off x="7457322" y="4946852"/>
            <a:ext cx="223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Réflexifs-Réduplicatifs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CE5C1BA-D246-4C07-98BC-D111A3DE38C3}"/>
              </a:ext>
            </a:extLst>
          </p:cNvPr>
          <p:cNvSpPr txBox="1"/>
          <p:nvPr/>
        </p:nvSpPr>
        <p:spPr>
          <a:xfrm>
            <a:off x="6444539" y="5365376"/>
            <a:ext cx="450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Mise en place du geste, du visage, du regard,</a:t>
            </a:r>
          </a:p>
          <a:p>
            <a:r>
              <a:rPr lang="fr-FR" dirty="0"/>
              <a:t>du baiser et de l’embrassement thématisés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B77F8C1-99CF-4CB7-B1CF-EBAB6072D635}"/>
              </a:ext>
            </a:extLst>
          </p:cNvPr>
          <p:cNvSpPr txBox="1"/>
          <p:nvPr/>
        </p:nvSpPr>
        <p:spPr>
          <a:xfrm>
            <a:off x="1808195" y="4931399"/>
            <a:ext cx="277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Approche - Rapprochement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9612B642-D979-4BBB-AD7B-3574695CD6AD}"/>
              </a:ext>
            </a:extLst>
          </p:cNvPr>
          <p:cNvSpPr txBox="1">
            <a:spLocks/>
          </p:cNvSpPr>
          <p:nvPr/>
        </p:nvSpPr>
        <p:spPr>
          <a:xfrm>
            <a:off x="838200" y="346076"/>
            <a:ext cx="10515600" cy="6895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fr-FR" altLang="fr-FR" sz="4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Encontre / </a:t>
            </a:r>
            <a:r>
              <a:rPr lang="fr-FR" altLang="fr-FR" sz="4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R-encontre</a:t>
            </a:r>
            <a:endParaRPr lang="fr-FR" altLang="fr-FR" sz="4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9BCCA3-911A-430E-9747-D95C0B22F185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73D3CE-5B78-4FDA-A2C5-E52ED9AB4704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AD0E7BA-3BB7-498A-A08E-F51D359743AA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BBB1C87-07DF-4BAD-BBCE-D8E3EF55D0A0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6FC26542-0D2A-4CAD-8C9B-384421B78A1D}"/>
              </a:ext>
            </a:extLst>
          </p:cNvPr>
          <p:cNvSpPr txBox="1"/>
          <p:nvPr/>
        </p:nvSpPr>
        <p:spPr>
          <a:xfrm>
            <a:off x="2357409" y="5368468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Intercérébralité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991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02D825-B12C-46F7-BE6C-B95E8521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231817-4AA7-47B7-AB60-254A445B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253EAD-2DC4-4659-8BBA-9257C753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29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52B38C0-EF14-456E-AEFC-0C9D10D0C16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895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fr-FR" altLang="fr-FR" sz="4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Corps </a:t>
            </a:r>
            <a:r>
              <a:rPr lang="fr-FR" altLang="fr-FR" sz="4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panoplique</a:t>
            </a:r>
            <a:endParaRPr lang="fr-FR" altLang="fr-FR" sz="4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D9DE4-BE31-4B83-AF99-CA3DE2ED5AD5}"/>
              </a:ext>
            </a:extLst>
          </p:cNvPr>
          <p:cNvSpPr/>
          <p:nvPr/>
        </p:nvSpPr>
        <p:spPr>
          <a:xfrm>
            <a:off x="2069432" y="1732547"/>
            <a:ext cx="2743200" cy="74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SEGMENTARISATION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F3531-6DEF-4F21-B7EA-3B67B4184E87}"/>
              </a:ext>
            </a:extLst>
          </p:cNvPr>
          <p:cNvSpPr/>
          <p:nvPr/>
        </p:nvSpPr>
        <p:spPr>
          <a:xfrm>
            <a:off x="6781800" y="1732547"/>
            <a:ext cx="2743200" cy="74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TRANSVERSALISATION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C668E-7D77-4094-A28B-08B27BE07B36}"/>
              </a:ext>
            </a:extLst>
          </p:cNvPr>
          <p:cNvSpPr/>
          <p:nvPr/>
        </p:nvSpPr>
        <p:spPr>
          <a:xfrm>
            <a:off x="4437648" y="3332516"/>
            <a:ext cx="2743200" cy="7459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PANOPLIE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B2A6DF-1EFA-416C-9317-BEACD98F6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20" y="4324385"/>
            <a:ext cx="1949427" cy="12996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766476-672E-40BA-BC30-34D1BA513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35" y="4134650"/>
            <a:ext cx="2257425" cy="148935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9013855-9AE2-4467-8A75-8359D9B1FA29}"/>
              </a:ext>
            </a:extLst>
          </p:cNvPr>
          <p:cNvCxnSpPr/>
          <p:nvPr/>
        </p:nvCxnSpPr>
        <p:spPr>
          <a:xfrm>
            <a:off x="4156911" y="2478505"/>
            <a:ext cx="956510" cy="85401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857CBB3-97B2-42AA-9CAB-FD86459EDA65}"/>
              </a:ext>
            </a:extLst>
          </p:cNvPr>
          <p:cNvCxnSpPr/>
          <p:nvPr/>
        </p:nvCxnSpPr>
        <p:spPr>
          <a:xfrm flipH="1">
            <a:off x="6521116" y="2478505"/>
            <a:ext cx="926431" cy="85401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08552-148E-4FE6-BE0A-405B85F65BD3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94B90-925A-49A9-BEE6-9065D225CAF2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7F6DC17-CA22-44E2-BDFB-852F4017B045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BA7A761-0F59-4438-A290-C34EA1A36459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5DD5CFC-6E8E-4665-8194-F62726C76E27}"/>
              </a:ext>
            </a:extLst>
          </p:cNvPr>
          <p:cNvSpPr/>
          <p:nvPr/>
        </p:nvSpPr>
        <p:spPr>
          <a:xfrm>
            <a:off x="8078559" y="3340938"/>
            <a:ext cx="2743200" cy="74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PROTOCOLE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C52B63-D578-4159-BAC5-FD6E286FB361}"/>
              </a:ext>
            </a:extLst>
          </p:cNvPr>
          <p:cNvSpPr txBox="1"/>
          <p:nvPr/>
        </p:nvSpPr>
        <p:spPr>
          <a:xfrm>
            <a:off x="7461585" y="345230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E4C66EA-82F4-4EF3-85A2-A6FFA9844536}"/>
              </a:ext>
            </a:extLst>
          </p:cNvPr>
          <p:cNvGrpSpPr/>
          <p:nvPr/>
        </p:nvGrpSpPr>
        <p:grpSpPr>
          <a:xfrm>
            <a:off x="8137088" y="4752364"/>
            <a:ext cx="2634062" cy="190141"/>
            <a:chOff x="8137088" y="4752364"/>
            <a:chExt cx="2458728" cy="190141"/>
          </a:xfrm>
          <a:solidFill>
            <a:srgbClr val="FF0000"/>
          </a:solidFill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81DC865-FD9E-4D41-A755-05E1F5DF4CFF}"/>
                </a:ext>
              </a:extLst>
            </p:cNvPr>
            <p:cNvSpPr/>
            <p:nvPr/>
          </p:nvSpPr>
          <p:spPr>
            <a:xfrm>
              <a:off x="8137088" y="4756381"/>
              <a:ext cx="176732" cy="17610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7BB48FE6-A438-4405-8AB8-41E2987F2C31}"/>
                </a:ext>
              </a:extLst>
            </p:cNvPr>
            <p:cNvSpPr/>
            <p:nvPr/>
          </p:nvSpPr>
          <p:spPr>
            <a:xfrm>
              <a:off x="8710594" y="4758383"/>
              <a:ext cx="176732" cy="17610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C4F6197C-4127-46A5-B62B-EB1A4E2BFCB2}"/>
                </a:ext>
              </a:extLst>
            </p:cNvPr>
            <p:cNvCxnSpPr>
              <a:cxnSpLocks/>
            </p:cNvCxnSpPr>
            <p:nvPr/>
          </p:nvCxnSpPr>
          <p:spPr>
            <a:xfrm>
              <a:off x="8410074" y="4860758"/>
              <a:ext cx="200526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6A7918C-1044-4A2A-8B4A-EA0F42FEE98F}"/>
                </a:ext>
              </a:extLst>
            </p:cNvPr>
            <p:cNvSpPr/>
            <p:nvPr/>
          </p:nvSpPr>
          <p:spPr>
            <a:xfrm>
              <a:off x="9284102" y="4766401"/>
              <a:ext cx="176732" cy="17610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DCF2060A-18FF-4484-A230-FA87B3FCE94D}"/>
                </a:ext>
              </a:extLst>
            </p:cNvPr>
            <p:cNvCxnSpPr>
              <a:cxnSpLocks/>
            </p:cNvCxnSpPr>
            <p:nvPr/>
          </p:nvCxnSpPr>
          <p:spPr>
            <a:xfrm>
              <a:off x="8983582" y="4868776"/>
              <a:ext cx="200526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EDE6CDB-4431-415B-9EEA-481B037083C9}"/>
                </a:ext>
              </a:extLst>
            </p:cNvPr>
            <p:cNvSpPr/>
            <p:nvPr/>
          </p:nvSpPr>
          <p:spPr>
            <a:xfrm>
              <a:off x="9881672" y="4756375"/>
              <a:ext cx="176732" cy="17610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82D43F22-6511-44E6-B0B1-914FE416AAB8}"/>
                </a:ext>
              </a:extLst>
            </p:cNvPr>
            <p:cNvCxnSpPr>
              <a:cxnSpLocks/>
            </p:cNvCxnSpPr>
            <p:nvPr/>
          </p:nvCxnSpPr>
          <p:spPr>
            <a:xfrm>
              <a:off x="9581152" y="4858750"/>
              <a:ext cx="200526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17B216A-DCE1-4850-A0F2-15178A4186B2}"/>
                </a:ext>
              </a:extLst>
            </p:cNvPr>
            <p:cNvSpPr/>
            <p:nvPr/>
          </p:nvSpPr>
          <p:spPr>
            <a:xfrm>
              <a:off x="10419084" y="4752364"/>
              <a:ext cx="176732" cy="17610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298026C2-E87A-4BCE-A681-822A3E804D94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564" y="4854739"/>
              <a:ext cx="200526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5C3AB98-645A-4CF1-8CFC-ABD27AFEB733}"/>
              </a:ext>
            </a:extLst>
          </p:cNvPr>
          <p:cNvSpPr txBox="1"/>
          <p:nvPr/>
        </p:nvSpPr>
        <p:spPr>
          <a:xfrm>
            <a:off x="8300939" y="5080931"/>
            <a:ext cx="2383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Segments de temps</a:t>
            </a:r>
          </a:p>
          <a:p>
            <a:pPr algn="ctr"/>
            <a:r>
              <a:rPr lang="fr-FR" dirty="0"/>
              <a:t>(Opérations culinaires)</a:t>
            </a:r>
          </a:p>
          <a:p>
            <a:pPr algn="ctr"/>
            <a:r>
              <a:rPr lang="fr-FR" dirty="0"/>
              <a:t>(Opérations de chasse)</a:t>
            </a:r>
          </a:p>
        </p:txBody>
      </p:sp>
    </p:spTree>
    <p:extLst>
      <p:ext uri="{BB962C8B-B14F-4D97-AF65-F5344CB8AC3E}">
        <p14:creationId xmlns:p14="http://schemas.microsoft.com/office/powerpoint/2010/main" val="225805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8E0B6E-E164-4C1F-AA68-F9CA386E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D082E1-CC88-4999-9358-5378B7AF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AD91EA-03A3-421E-9DA3-EC5F6E7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CAE75E-455A-485F-9671-05F6C9D0552D}"/>
              </a:ext>
            </a:extLst>
          </p:cNvPr>
          <p:cNvSpPr txBox="1"/>
          <p:nvPr/>
        </p:nvSpPr>
        <p:spPr>
          <a:xfrm>
            <a:off x="1076831" y="2185888"/>
            <a:ext cx="650171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Défis épineux de l’anthropo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</a:rPr>
              <a:t>logie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Possibles réponses de l’anthropo</a:t>
            </a:r>
            <a:r>
              <a:rPr lang="fr-FR" sz="2800" dirty="0">
                <a:solidFill>
                  <a:srgbClr val="FF0000"/>
                </a:solidFill>
              </a:rPr>
              <a:t>génie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0A3D68-52BE-40EB-83E1-6F2F6CF8E9DB}"/>
              </a:ext>
            </a:extLst>
          </p:cNvPr>
          <p:cNvSpPr txBox="1"/>
          <p:nvPr/>
        </p:nvSpPr>
        <p:spPr>
          <a:xfrm>
            <a:off x="3985492" y="272085"/>
            <a:ext cx="3510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Plan de l’exposé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36E383-F43F-461E-83E0-FDBBA2BF0D4A}"/>
              </a:ext>
            </a:extLst>
          </p:cNvPr>
          <p:cNvSpPr txBox="1"/>
          <p:nvPr/>
        </p:nvSpPr>
        <p:spPr>
          <a:xfrm>
            <a:off x="1076831" y="4011811"/>
            <a:ext cx="5523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Homo animal techno-sémiotique</a:t>
            </a:r>
            <a:endParaRPr lang="fr-F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6BC29E-FE59-42FD-BE56-BF70DCC3F93B}"/>
              </a:ext>
            </a:extLst>
          </p:cNvPr>
          <p:cNvSpPr txBox="1"/>
          <p:nvPr/>
        </p:nvSpPr>
        <p:spPr>
          <a:xfrm>
            <a:off x="1076831" y="5012328"/>
            <a:ext cx="569591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Application aux sciences humaines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Quelques champs de recherche</a:t>
            </a:r>
            <a:endParaRPr lang="fr-F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Explosion 1 4">
            <a:extLst>
              <a:ext uri="{FF2B5EF4-FFF2-40B4-BE49-F238E27FC236}">
                <a16:creationId xmlns:a16="http://schemas.microsoft.com/office/drawing/2014/main" id="{A725DC8B-F52B-4BBB-953F-15DC3EDD108E}"/>
              </a:ext>
            </a:extLst>
          </p:cNvPr>
          <p:cNvSpPr/>
          <p:nvPr/>
        </p:nvSpPr>
        <p:spPr>
          <a:xfrm>
            <a:off x="8423016" y="274166"/>
            <a:ext cx="2726267" cy="12192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F7FB6-DFBA-465A-B833-876F5B690BFB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51BB39-9D19-4799-861A-7819CCC73E15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433B2B1-75F3-4D6B-ABEA-F7384A4E44BD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04D6F28-FBC3-4841-8995-1D6172F252BB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D27C8069-CF47-4883-80B8-95679D613F05}"/>
              </a:ext>
            </a:extLst>
          </p:cNvPr>
          <p:cNvSpPr/>
          <p:nvPr/>
        </p:nvSpPr>
        <p:spPr>
          <a:xfrm>
            <a:off x="8971768" y="2360760"/>
            <a:ext cx="1422400" cy="880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  <a:p>
            <a:pPr algn="ctr"/>
            <a:r>
              <a:rPr lang="fr-FR" dirty="0"/>
              <a:t>minutes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82BE365-82C2-4558-A656-098FCF72F6D2}"/>
              </a:ext>
            </a:extLst>
          </p:cNvPr>
          <p:cNvSpPr/>
          <p:nvPr/>
        </p:nvSpPr>
        <p:spPr>
          <a:xfrm>
            <a:off x="8971769" y="3821336"/>
            <a:ext cx="1422400" cy="880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</a:t>
            </a:r>
          </a:p>
          <a:p>
            <a:pPr algn="ctr"/>
            <a:r>
              <a:rPr lang="fr-FR" dirty="0"/>
              <a:t>minutes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29822DA-5F46-4C47-A31F-E5F8D967996A}"/>
              </a:ext>
            </a:extLst>
          </p:cNvPr>
          <p:cNvSpPr/>
          <p:nvPr/>
        </p:nvSpPr>
        <p:spPr>
          <a:xfrm>
            <a:off x="8971768" y="5128996"/>
            <a:ext cx="1422400" cy="880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  <a:p>
            <a:pPr algn="ctr"/>
            <a:r>
              <a:rPr lang="fr-FR" dirty="0"/>
              <a:t>minutes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6058E81-2FC4-4773-A83B-B9340A8FB5D6}"/>
              </a:ext>
            </a:extLst>
          </p:cNvPr>
          <p:cNvCxnSpPr>
            <a:cxnSpLocks/>
          </p:cNvCxnSpPr>
          <p:nvPr/>
        </p:nvCxnSpPr>
        <p:spPr>
          <a:xfrm>
            <a:off x="1690777" y="3648022"/>
            <a:ext cx="87033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FF5A68A-9879-4167-A040-B1E9C7BA0301}"/>
              </a:ext>
            </a:extLst>
          </p:cNvPr>
          <p:cNvCxnSpPr>
            <a:cxnSpLocks/>
          </p:cNvCxnSpPr>
          <p:nvPr/>
        </p:nvCxnSpPr>
        <p:spPr>
          <a:xfrm>
            <a:off x="1690777" y="4831245"/>
            <a:ext cx="8781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627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29106" y="2284132"/>
            <a:ext cx="47900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Homo animal</a:t>
            </a:r>
          </a:p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Technique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30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6075E-681D-42AD-B731-5A2F252CC285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95920-19D5-4125-9EF6-FC74A2F4D265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49B8119-F454-48DF-AB07-C7CA8C25EB9B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A9FA660-F3C7-45EE-A6CF-BE87EAB00FDE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76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53" y="2047777"/>
            <a:ext cx="2752725" cy="25431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48118" y="4761573"/>
            <a:ext cx="3176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Corbeau de Nouvelle-Calédonie</a:t>
            </a:r>
          </a:p>
          <a:p>
            <a:pPr algn="ctr"/>
            <a:r>
              <a:rPr lang="fr-FR" dirty="0"/>
              <a:t>avec un </a:t>
            </a:r>
            <a:r>
              <a:rPr lang="fr-FR" b="1" dirty="0">
                <a:solidFill>
                  <a:srgbClr val="FF0000"/>
                </a:solidFill>
              </a:rPr>
              <a:t>crochet</a:t>
            </a:r>
            <a:r>
              <a:rPr lang="fr-FR" dirty="0"/>
              <a:t> qu'il a fabriqué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36" y="2048555"/>
            <a:ext cx="3379892" cy="25423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08267" y="4757857"/>
            <a:ext cx="333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Chimpanzé utilisant une </a:t>
            </a:r>
            <a:r>
              <a:rPr lang="fr-FR" b="1" dirty="0">
                <a:solidFill>
                  <a:srgbClr val="FF0000"/>
                </a:solidFill>
              </a:rPr>
              <a:t>baguette</a:t>
            </a:r>
          </a:p>
          <a:p>
            <a:pPr algn="ctr"/>
            <a:r>
              <a:rPr lang="fr-FR" dirty="0"/>
              <a:t> pour pêcher les fourmis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23148" y="488159"/>
            <a:ext cx="5145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L’INSTRUMENT (animal)</a:t>
            </a:r>
          </a:p>
        </p:txBody>
      </p:sp>
      <p:pic>
        <p:nvPicPr>
          <p:cNvPr id="9" name="Imag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771" y="2047777"/>
            <a:ext cx="2618371" cy="25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645472" y="4757855"/>
            <a:ext cx="244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Chimpanzé utilisant une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pierre</a:t>
            </a:r>
            <a:r>
              <a:rPr lang="fr-FR" dirty="0"/>
              <a:t> pour casser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574A79-21A6-433A-9855-8CD4E7514F71}"/>
              </a:ext>
            </a:extLst>
          </p:cNvPr>
          <p:cNvSpPr txBox="1"/>
          <p:nvPr/>
        </p:nvSpPr>
        <p:spPr>
          <a:xfrm>
            <a:off x="2010588" y="5901179"/>
            <a:ext cx="913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L’instrument intervient entre le corps de l’animal et son milieu. Il permet d’agir sur le milieu.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D3ADC8-B03D-4B84-9960-33F854FF023F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2E737-DD50-420A-9269-6DF564029FF0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D80A4FE-78CC-4019-87C2-26E7B8D30CB4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3FE6DA6-3526-4096-AFEF-1CA1212F8419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25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F04D52B-A572-F35A-76D2-F27512A7C468}"/>
              </a:ext>
            </a:extLst>
          </p:cNvPr>
          <p:cNvSpPr/>
          <p:nvPr/>
        </p:nvSpPr>
        <p:spPr>
          <a:xfrm>
            <a:off x="1053111" y="1119066"/>
            <a:ext cx="2687126" cy="49766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BF3F5E-750A-1561-F3DC-4E8F4B94ACBC}"/>
              </a:ext>
            </a:extLst>
          </p:cNvPr>
          <p:cNvSpPr/>
          <p:nvPr/>
        </p:nvSpPr>
        <p:spPr>
          <a:xfrm>
            <a:off x="4691800" y="1163502"/>
            <a:ext cx="6402409" cy="49766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A5C32E-9B93-4715-8170-E38C34712C80}"/>
              </a:ext>
            </a:extLst>
          </p:cNvPr>
          <p:cNvSpPr/>
          <p:nvPr/>
        </p:nvSpPr>
        <p:spPr>
          <a:xfrm>
            <a:off x="8309065" y="1328471"/>
            <a:ext cx="2584267" cy="26607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139573" y="354030"/>
            <a:ext cx="390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Les outils (Homo)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189547"/>
            <a:ext cx="2171700" cy="15049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Instrument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588111" y="4189546"/>
            <a:ext cx="2171700" cy="15049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/>
              <a:t>Outil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8353" y="4189548"/>
            <a:ext cx="2162175" cy="15049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Instruments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en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PANOPLIES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et en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PROTOCOLE</a:t>
            </a:r>
          </a:p>
        </p:txBody>
      </p:sp>
      <p:pic>
        <p:nvPicPr>
          <p:cNvPr id="8" name="Image 47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56527"/>
            <a:ext cx="2171700" cy="15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304925" y="-458649"/>
            <a:ext cx="16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Pierre « isolée »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5D06F13-02A8-4E3C-9E75-59DA73AAC004}"/>
              </a:ext>
            </a:extLst>
          </p:cNvPr>
          <p:cNvGrpSpPr/>
          <p:nvPr/>
        </p:nvGrpSpPr>
        <p:grpSpPr>
          <a:xfrm>
            <a:off x="8471254" y="1487518"/>
            <a:ext cx="2257960" cy="2328006"/>
            <a:chOff x="8502119" y="4281191"/>
            <a:chExt cx="2257960" cy="232800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2654" y="4281192"/>
              <a:ext cx="2257425" cy="156694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8758771" y="4281191"/>
              <a:ext cx="1727589" cy="2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Panoplie d’outils</a:t>
              </a: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2119" y="5763115"/>
              <a:ext cx="2257426" cy="846082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4853143" y="2104629"/>
            <a:ext cx="3080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Point de départ</a:t>
            </a:r>
          </a:p>
          <a:p>
            <a:pPr algn="ctr"/>
            <a:r>
              <a:rPr lang="fr-FR" dirty="0"/>
              <a:t>de la TECHNIQUE</a:t>
            </a:r>
          </a:p>
          <a:p>
            <a:pPr algn="ctr"/>
            <a:r>
              <a:rPr lang="fr-FR" dirty="0"/>
              <a:t>(La PANOPLIE + le PROTOCOLE)</a:t>
            </a:r>
          </a:p>
          <a:p>
            <a:pPr algn="ctr"/>
            <a:r>
              <a:rPr lang="fr-FR" dirty="0"/>
              <a:t>(donc le SEGMENT aussi)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40692" y="3173000"/>
            <a:ext cx="2514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Une simple pierre isolée,</a:t>
            </a:r>
          </a:p>
          <a:p>
            <a:pPr algn="ctr"/>
            <a:r>
              <a:rPr lang="fr-FR" dirty="0"/>
              <a:t>même tranchante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reste un instrument</a:t>
            </a:r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>
            <a:off x="4253898" y="1487518"/>
            <a:ext cx="0" cy="4904623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2">
            <a:extLst>
              <a:ext uri="{FF2B5EF4-FFF2-40B4-BE49-F238E27FC236}">
                <a16:creationId xmlns:a16="http://schemas.microsoft.com/office/drawing/2014/main" id="{3D83B36E-A229-43BE-BF04-40A32175A6BF}"/>
              </a:ext>
            </a:extLst>
          </p:cNvPr>
          <p:cNvSpPr/>
          <p:nvPr/>
        </p:nvSpPr>
        <p:spPr>
          <a:xfrm>
            <a:off x="3994664" y="4921050"/>
            <a:ext cx="579795" cy="3467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12">
            <a:extLst>
              <a:ext uri="{FF2B5EF4-FFF2-40B4-BE49-F238E27FC236}">
                <a16:creationId xmlns:a16="http://schemas.microsoft.com/office/drawing/2014/main" id="{9EEBD838-53B5-4491-8A50-440C33AD15B7}"/>
              </a:ext>
            </a:extLst>
          </p:cNvPr>
          <p:cNvSpPr/>
          <p:nvPr/>
        </p:nvSpPr>
        <p:spPr>
          <a:xfrm>
            <a:off x="7584422" y="4768651"/>
            <a:ext cx="579795" cy="3467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0C0D3E-916B-4F55-ABEB-13ADD2C33B8E}"/>
              </a:ext>
            </a:extLst>
          </p:cNvPr>
          <p:cNvSpPr txBox="1"/>
          <p:nvPr/>
        </p:nvSpPr>
        <p:spPr>
          <a:xfrm>
            <a:off x="1564253" y="6115769"/>
            <a:ext cx="170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Animal </a:t>
            </a:r>
            <a:r>
              <a:rPr lang="fr-FR" b="1" u="sng" dirty="0">
                <a:solidFill>
                  <a:srgbClr val="FF0000"/>
                </a:solidFill>
                <a:highlight>
                  <a:srgbClr val="FFFF00"/>
                </a:highlight>
              </a:rPr>
              <a:t>et</a:t>
            </a:r>
            <a:r>
              <a:rPr lang="fr-FR" dirty="0">
                <a:solidFill>
                  <a:srgbClr val="FF0000"/>
                </a:solidFill>
              </a:rPr>
              <a:t> Homo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89F7BE2-B60B-4D16-9EE2-9FBFB9142354}"/>
              </a:ext>
            </a:extLst>
          </p:cNvPr>
          <p:cNvSpPr txBox="1"/>
          <p:nvPr/>
        </p:nvSpPr>
        <p:spPr>
          <a:xfrm>
            <a:off x="6448209" y="6140137"/>
            <a:ext cx="365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Homo, mais </a:t>
            </a:r>
            <a:r>
              <a:rPr lang="fr-FR" b="1" u="sng" dirty="0">
                <a:solidFill>
                  <a:srgbClr val="FF0000"/>
                </a:solidFill>
                <a:highlight>
                  <a:srgbClr val="FFFF00"/>
                </a:highlight>
              </a:rPr>
              <a:t>pas</a:t>
            </a:r>
            <a:r>
              <a:rPr lang="fr-FR" dirty="0">
                <a:solidFill>
                  <a:srgbClr val="FF0000"/>
                </a:solidFill>
              </a:rPr>
              <a:t> l’animal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(semble-t-il)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8EAFFC-EBC0-4836-9451-DC48B52FF7FD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71B726-692C-41A8-9B6F-409810F1A469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A800C7E-CB02-4B12-A9B7-F00AC6DD56D3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1E10304-B601-4866-8266-9EC2508AA15D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30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0EF56E-3542-4274-8A1A-68C593BF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821763-F5BB-4858-A0E8-E5B55D50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38AB4-1591-48C9-8972-159F85BA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33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052F12-97CB-450D-BFA0-7CC9DC7CC2BE}"/>
              </a:ext>
            </a:extLst>
          </p:cNvPr>
          <p:cNvSpPr txBox="1"/>
          <p:nvPr/>
        </p:nvSpPr>
        <p:spPr>
          <a:xfrm>
            <a:off x="2703031" y="357459"/>
            <a:ext cx="678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Panoplie (socle de la technique)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F36994-C226-4A76-A3AE-414D656F0943}"/>
              </a:ext>
            </a:extLst>
          </p:cNvPr>
          <p:cNvSpPr txBox="1"/>
          <p:nvPr/>
        </p:nvSpPr>
        <p:spPr>
          <a:xfrm>
            <a:off x="960646" y="1919724"/>
            <a:ext cx="67609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Ensemble de « </a:t>
            </a:r>
            <a:r>
              <a:rPr lang="fr-FR" sz="2000" dirty="0">
                <a:solidFill>
                  <a:srgbClr val="FF0000"/>
                </a:solidFill>
              </a:rPr>
              <a:t>choses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 » saisies plus ou moins simultanément selon des plans frontaux [donc face au front de plus en plus redressé d’Homo], où elles se détachent sur le fond mais aussi apparaissent comme </a:t>
            </a:r>
            <a:r>
              <a:rPr lang="fr-FR" sz="2000" dirty="0">
                <a:solidFill>
                  <a:srgbClr val="FF0000"/>
                </a:solidFill>
              </a:rPr>
              <a:t>complémentaires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et </a:t>
            </a:r>
            <a:r>
              <a:rPr lang="fr-FR" sz="2000" dirty="0">
                <a:solidFill>
                  <a:srgbClr val="FF0000"/>
                </a:solidFill>
              </a:rPr>
              <a:t>substituables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. Par exemple des panoplies d’outils, d’ustensiles, d’armes, d’ingrédients, de victuailles, de vêtements, et de choses &lt;1B1&gt;. Un troupeau d’animaux peut être vu comme une panoplie &lt;10D2b&gt;. On peut aussi parler de panoplies de sons vocaux ou instrumentaux &lt;10B&gt;. Evidemment la panoplie suppose la découpe préalable du milieu d’Homo, en </a:t>
            </a:r>
            <a:r>
              <a:rPr lang="fr-FR" sz="2000" dirty="0">
                <a:solidFill>
                  <a:srgbClr val="FF0000"/>
                </a:solidFill>
              </a:rPr>
              <a:t>segments.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E9C5FD-1D0A-4663-8799-6AB877BF4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22" y="2810655"/>
            <a:ext cx="2257425" cy="14893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FBEA25-F92C-42B7-9C03-4847BEE9F8CE}"/>
              </a:ext>
            </a:extLst>
          </p:cNvPr>
          <p:cNvSpPr txBox="1"/>
          <p:nvPr/>
        </p:nvSpPr>
        <p:spPr>
          <a:xfrm>
            <a:off x="8416112" y="1801242"/>
            <a:ext cx="1941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Instruments</a:t>
            </a:r>
          </a:p>
          <a:p>
            <a:pPr algn="ctr"/>
            <a:r>
              <a:rPr lang="fr-FR" dirty="0"/>
              <a:t>Choses (segments)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Complémentaires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Substituables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8DDE15F-B56F-467B-BD17-78F266FE16D8}"/>
              </a:ext>
            </a:extLst>
          </p:cNvPr>
          <p:cNvCxnSpPr>
            <a:cxnSpLocks/>
          </p:cNvCxnSpPr>
          <p:nvPr/>
        </p:nvCxnSpPr>
        <p:spPr>
          <a:xfrm>
            <a:off x="8337880" y="4325355"/>
            <a:ext cx="21353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77169D7C-90B8-46CE-BF4F-44E6AE111B31}"/>
              </a:ext>
            </a:extLst>
          </p:cNvPr>
          <p:cNvSpPr txBox="1"/>
          <p:nvPr/>
        </p:nvSpPr>
        <p:spPr>
          <a:xfrm>
            <a:off x="7826109" y="4592057"/>
            <a:ext cx="334854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Complémentaires / substituables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968C4-9F66-4797-9131-6B94CEF2E52C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457B9-EEDE-42C1-98B2-6D604DAB89B0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7F29E7C-E105-4AA7-A86E-63B03D92C8E7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FD05C34-EAF7-47D7-8606-78235246F12A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35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D701D10-166B-4A79-BC0E-0107D529057F}"/>
              </a:ext>
            </a:extLst>
          </p:cNvPr>
          <p:cNvGrpSpPr/>
          <p:nvPr/>
        </p:nvGrpSpPr>
        <p:grpSpPr>
          <a:xfrm>
            <a:off x="3854053" y="2275527"/>
            <a:ext cx="4226011" cy="4171293"/>
            <a:chOff x="3992417" y="2275527"/>
            <a:chExt cx="4226011" cy="4171293"/>
          </a:xfrm>
        </p:grpSpPr>
        <p:grpSp>
          <p:nvGrpSpPr>
            <p:cNvPr id="13" name="Groupe 12"/>
            <p:cNvGrpSpPr/>
            <p:nvPr/>
          </p:nvGrpSpPr>
          <p:grpSpPr>
            <a:xfrm>
              <a:off x="3992417" y="2275527"/>
              <a:ext cx="4226011" cy="3374193"/>
              <a:chOff x="7339914" y="3880372"/>
              <a:chExt cx="2829697" cy="208813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1945" y="3885651"/>
                <a:ext cx="2773480" cy="2082851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7339914" y="3880372"/>
                <a:ext cx="2829697" cy="778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5711259" y="3095330"/>
              <a:ext cx="129080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Aujourd’hui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88395" y="5589330"/>
              <a:ext cx="2505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PANOPLIE + PROTOCOLE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9ED45B6-5FA0-4B0E-BD5B-2BFF29062785}"/>
                </a:ext>
              </a:extLst>
            </p:cNvPr>
            <p:cNvSpPr txBox="1"/>
            <p:nvPr/>
          </p:nvSpPr>
          <p:spPr>
            <a:xfrm>
              <a:off x="4728181" y="5853362"/>
              <a:ext cx="1377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/>
                <a:t>Nomenclature</a:t>
              </a:r>
            </a:p>
            <a:p>
              <a:pPr algn="r"/>
              <a:r>
                <a:rPr lang="fr-FR" sz="1600" dirty="0"/>
                <a:t>Produit</a:t>
              </a:r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68D9627-B92D-41FA-BEFD-A6A50DC61D1C}"/>
                </a:ext>
              </a:extLst>
            </p:cNvPr>
            <p:cNvSpPr txBox="1"/>
            <p:nvPr/>
          </p:nvSpPr>
          <p:spPr>
            <a:xfrm>
              <a:off x="6153570" y="5862045"/>
              <a:ext cx="1335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Gamme</a:t>
              </a:r>
            </a:p>
            <a:p>
              <a:r>
                <a:rPr lang="fr-FR" sz="1600" dirty="0"/>
                <a:t>de fabrication</a:t>
              </a:r>
              <a:endParaRPr lang="fr-FR" dirty="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6A48F82-D148-4C5F-AC3D-6A08323538CB}"/>
                </a:ext>
              </a:extLst>
            </p:cNvPr>
            <p:cNvCxnSpPr/>
            <p:nvPr/>
          </p:nvCxnSpPr>
          <p:spPr>
            <a:xfrm>
              <a:off x="6129506" y="5958662"/>
              <a:ext cx="0" cy="418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>
          <a:xfrm>
            <a:off x="1739075" y="373080"/>
            <a:ext cx="8734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Stabilité de la définition de la technique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(sur deux millions d’années)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74" y="3758054"/>
            <a:ext cx="2257425" cy="14893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36474" y="3070159"/>
            <a:ext cx="279999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Il y a deux millions d’années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47942" y="5577525"/>
            <a:ext cx="250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PANOPLIE + PROTOCOLE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8995" y="1820604"/>
            <a:ext cx="7006281" cy="6650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La TECHNIQUE </a:t>
            </a:r>
            <a:r>
              <a:rPr lang="fr-FR" dirty="0">
                <a:solidFill>
                  <a:schemeClr val="accent1"/>
                </a:solidFill>
              </a:rPr>
              <a:t>apparaît avec </a:t>
            </a:r>
            <a:r>
              <a:rPr lang="fr-FR" b="1" dirty="0">
                <a:solidFill>
                  <a:schemeClr val="accent1"/>
                </a:solidFill>
              </a:rPr>
              <a:t>les OUTILS (USTENSILES, ARMES)</a:t>
            </a:r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sz="1600" dirty="0">
                <a:solidFill>
                  <a:schemeClr val="accent1"/>
                </a:solidFill>
              </a:rPr>
              <a:t>{ C.à.d. avec les INSTRUMENTS organisés en </a:t>
            </a:r>
            <a:r>
              <a:rPr lang="fr-FR" sz="1600" b="1" dirty="0">
                <a:solidFill>
                  <a:schemeClr val="accent1"/>
                </a:solidFill>
              </a:rPr>
              <a:t>PANOPLIES et PROTOCOLES </a:t>
            </a:r>
            <a:r>
              <a:rPr lang="fr-FR" sz="16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9A883D1-9D13-421D-B11B-FCAD2E556C90}"/>
              </a:ext>
            </a:extLst>
          </p:cNvPr>
          <p:cNvSpPr/>
          <p:nvPr/>
        </p:nvSpPr>
        <p:spPr>
          <a:xfrm>
            <a:off x="7843485" y="3155088"/>
            <a:ext cx="2882927" cy="165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technique évolue, mais pas sa  définition</a:t>
            </a:r>
          </a:p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2A76F59-4AC5-4FFB-9ACC-DBCCE9EF8617}"/>
              </a:ext>
            </a:extLst>
          </p:cNvPr>
          <p:cNvSpPr/>
          <p:nvPr/>
        </p:nvSpPr>
        <p:spPr>
          <a:xfrm>
            <a:off x="8361242" y="4491103"/>
            <a:ext cx="2882927" cy="1584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technique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est </a:t>
            </a:r>
            <a:r>
              <a:rPr lang="fr-FR" dirty="0" err="1">
                <a:solidFill>
                  <a:schemeClr val="tx1"/>
                </a:solidFill>
              </a:rPr>
              <a:t>digitalisante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CECI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 NON-CECI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274FEB-4C12-434B-95C6-12A822C146EA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8CD4E7-4C53-4199-8368-AEB4F6A535DE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3D52EC9-67DF-4E39-A323-475A3E1CBF49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37885DC-0C56-4934-9EA3-9B85FB5F80D5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92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4B06CA-156C-42CC-B669-6EB067F9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0E81E2-2510-4122-B44B-EADF81DF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3FCEA6-5D9B-49AB-898C-449AF0C02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35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060087-CE1D-4335-8852-F8E9AC4BAF17}"/>
              </a:ext>
            </a:extLst>
          </p:cNvPr>
          <p:cNvSpPr txBox="1"/>
          <p:nvPr/>
        </p:nvSpPr>
        <p:spPr>
          <a:xfrm>
            <a:off x="1566090" y="353082"/>
            <a:ext cx="9165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La technique : marqueur anthropogénique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A66C37-CA09-4A27-9F52-373D9F1D81FE}"/>
              </a:ext>
            </a:extLst>
          </p:cNvPr>
          <p:cNvSpPr txBox="1"/>
          <p:nvPr/>
        </p:nvSpPr>
        <p:spPr>
          <a:xfrm>
            <a:off x="3086949" y="2265426"/>
            <a:ext cx="586917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La TECHNIQUE commence avec l’</a:t>
            </a:r>
            <a:r>
              <a:rPr lang="fr-FR" sz="2800" dirty="0">
                <a:solidFill>
                  <a:srgbClr val="FF0000"/>
                </a:solidFill>
              </a:rPr>
              <a:t>OUTIL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2E6D14-E9E9-4390-B3CA-19DC88849FA7}"/>
              </a:ext>
            </a:extLst>
          </p:cNvPr>
          <p:cNvSpPr txBox="1"/>
          <p:nvPr/>
        </p:nvSpPr>
        <p:spPr>
          <a:xfrm>
            <a:off x="3096159" y="4898313"/>
            <a:ext cx="544110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dirty="0">
                <a:solidFill>
                  <a:srgbClr val="FF0000"/>
                </a:solidFill>
              </a:rPr>
              <a:t>INSTRUMENT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n’est pas un OUTIL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5C142C-3745-4012-B397-D7976BD044FB}"/>
              </a:ext>
            </a:extLst>
          </p:cNvPr>
          <p:cNvSpPr txBox="1"/>
          <p:nvPr/>
        </p:nvSpPr>
        <p:spPr>
          <a:xfrm>
            <a:off x="1457054" y="3281577"/>
            <a:ext cx="9828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Un OUTIL suppose la </a:t>
            </a:r>
            <a:r>
              <a:rPr lang="fr-FR" sz="2800" dirty="0">
                <a:solidFill>
                  <a:srgbClr val="FF0000"/>
                </a:solidFill>
              </a:rPr>
              <a:t>PANOPLIE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, le </a:t>
            </a:r>
            <a:r>
              <a:rPr lang="fr-FR" sz="2800" dirty="0">
                <a:solidFill>
                  <a:srgbClr val="FF0000"/>
                </a:solidFill>
              </a:rPr>
              <a:t>PROTOCOLE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, donc le </a:t>
            </a:r>
            <a:r>
              <a:rPr lang="fr-FR" sz="2800" dirty="0">
                <a:solidFill>
                  <a:srgbClr val="FF0000"/>
                </a:solidFill>
              </a:rPr>
              <a:t>SEGMENT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6378309-FC0D-4231-8C28-8D33A9CDC9CC}"/>
              </a:ext>
            </a:extLst>
          </p:cNvPr>
          <p:cNvCxnSpPr/>
          <p:nvPr/>
        </p:nvCxnSpPr>
        <p:spPr>
          <a:xfrm flipH="1">
            <a:off x="5883215" y="2700068"/>
            <a:ext cx="2363638" cy="581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F98BF86-9760-4F30-8EEA-45C0D74DB280}"/>
              </a:ext>
            </a:extLst>
          </p:cNvPr>
          <p:cNvCxnSpPr/>
          <p:nvPr/>
        </p:nvCxnSpPr>
        <p:spPr>
          <a:xfrm flipH="1">
            <a:off x="7539487" y="2708694"/>
            <a:ext cx="707366" cy="572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8C75C78-EA4C-43D3-950E-720BC5A9E41D}"/>
              </a:ext>
            </a:extLst>
          </p:cNvPr>
          <p:cNvCxnSpPr>
            <a:cxnSpLocks/>
          </p:cNvCxnSpPr>
          <p:nvPr/>
        </p:nvCxnSpPr>
        <p:spPr>
          <a:xfrm>
            <a:off x="5339751" y="3804797"/>
            <a:ext cx="0" cy="59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FCC1041-9920-45FA-8392-F86FC468D91B}"/>
              </a:ext>
            </a:extLst>
          </p:cNvPr>
          <p:cNvCxnSpPr>
            <a:cxnSpLocks/>
          </p:cNvCxnSpPr>
          <p:nvPr/>
        </p:nvCxnSpPr>
        <p:spPr>
          <a:xfrm>
            <a:off x="5339751" y="4399470"/>
            <a:ext cx="5244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A59F19B-B94F-4D68-9FBA-334DC40E297F}"/>
              </a:ext>
            </a:extLst>
          </p:cNvPr>
          <p:cNvCxnSpPr>
            <a:cxnSpLocks/>
          </p:cNvCxnSpPr>
          <p:nvPr/>
        </p:nvCxnSpPr>
        <p:spPr>
          <a:xfrm flipV="1">
            <a:off x="10584609" y="3804797"/>
            <a:ext cx="0" cy="594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31DD8E2-B4D1-4EBF-96F2-BA7088E08926}"/>
              </a:ext>
            </a:extLst>
          </p:cNvPr>
          <p:cNvCxnSpPr/>
          <p:nvPr/>
        </p:nvCxnSpPr>
        <p:spPr>
          <a:xfrm>
            <a:off x="7893170" y="2700068"/>
            <a:ext cx="7764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77198E7-F78C-4E7D-88E8-0D8707ED7EBA}"/>
              </a:ext>
            </a:extLst>
          </p:cNvPr>
          <p:cNvCxnSpPr/>
          <p:nvPr/>
        </p:nvCxnSpPr>
        <p:spPr>
          <a:xfrm>
            <a:off x="4649638" y="3804797"/>
            <a:ext cx="1380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FF737B7-4235-4FD3-87B4-CB6FEB717167}"/>
              </a:ext>
            </a:extLst>
          </p:cNvPr>
          <p:cNvCxnSpPr/>
          <p:nvPr/>
        </p:nvCxnSpPr>
        <p:spPr>
          <a:xfrm>
            <a:off x="6773174" y="3811096"/>
            <a:ext cx="1380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DFE6549-C890-4D8F-B609-C6CB450BF004}"/>
              </a:ext>
            </a:extLst>
          </p:cNvPr>
          <p:cNvCxnSpPr>
            <a:cxnSpLocks/>
          </p:cNvCxnSpPr>
          <p:nvPr/>
        </p:nvCxnSpPr>
        <p:spPr>
          <a:xfrm>
            <a:off x="7461849" y="3804797"/>
            <a:ext cx="0" cy="327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9F45425-7D25-4BAF-BE0A-88CEC95CF6A1}"/>
              </a:ext>
            </a:extLst>
          </p:cNvPr>
          <p:cNvCxnSpPr/>
          <p:nvPr/>
        </p:nvCxnSpPr>
        <p:spPr>
          <a:xfrm>
            <a:off x="7461849" y="4132052"/>
            <a:ext cx="2829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AB6F733-F207-4093-A255-031E63A7B5E1}"/>
              </a:ext>
            </a:extLst>
          </p:cNvPr>
          <p:cNvCxnSpPr/>
          <p:nvPr/>
        </p:nvCxnSpPr>
        <p:spPr>
          <a:xfrm flipV="1">
            <a:off x="10291313" y="3804797"/>
            <a:ext cx="0" cy="32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48C7C6A-CAF8-4EB4-A10B-BE90AAF0F45F}"/>
              </a:ext>
            </a:extLst>
          </p:cNvPr>
          <p:cNvCxnSpPr/>
          <p:nvPr/>
        </p:nvCxnSpPr>
        <p:spPr>
          <a:xfrm>
            <a:off x="9617012" y="3816850"/>
            <a:ext cx="1380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4A4A9EC-640A-4261-A75C-BA28280A23FB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12128-ADD4-4F79-987A-70D60B5775D6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014CCDB-64CF-44EF-8BD5-401DAFF2ABD6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14799D9-4244-4696-ABDA-8AFD4137CE54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A4428575-E51A-4101-8A44-64C98C42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2" y="1660154"/>
            <a:ext cx="1969010" cy="144241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801499-9817-40D4-9246-26B99B84FECD}"/>
              </a:ext>
            </a:extLst>
          </p:cNvPr>
          <p:cNvSpPr txBox="1"/>
          <p:nvPr/>
        </p:nvSpPr>
        <p:spPr>
          <a:xfrm>
            <a:off x="3100729" y="1666211"/>
            <a:ext cx="2439194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Homo animal technique</a:t>
            </a:r>
          </a:p>
        </p:txBody>
      </p:sp>
      <p:pic>
        <p:nvPicPr>
          <p:cNvPr id="32" name="Image 49">
            <a:extLst>
              <a:ext uri="{FF2B5EF4-FFF2-40B4-BE49-F238E27FC236}">
                <a16:creationId xmlns:a16="http://schemas.microsoft.com/office/drawing/2014/main" id="{FD265C3C-6F72-4FB5-8984-AE4B10024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97" y="4219519"/>
            <a:ext cx="1966571" cy="189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268F7B-F318-4567-A45D-C93F6E074F3E}"/>
              </a:ext>
            </a:extLst>
          </p:cNvPr>
          <p:cNvSpPr/>
          <p:nvPr/>
        </p:nvSpPr>
        <p:spPr>
          <a:xfrm>
            <a:off x="8932568" y="4865306"/>
            <a:ext cx="2114259" cy="16164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TOPOLOGIE</a:t>
            </a:r>
          </a:p>
          <a:p>
            <a:pPr algn="ctr"/>
            <a:r>
              <a:rPr lang="fr-FR" sz="1600" dirty="0"/>
              <a:t>CYBERNETIQUE</a:t>
            </a:r>
          </a:p>
          <a:p>
            <a:pPr algn="ctr"/>
            <a:r>
              <a:rPr lang="fr-FR" sz="1600" dirty="0"/>
              <a:t>LOGICO-SEMIOTIQUE</a:t>
            </a:r>
          </a:p>
          <a:p>
            <a:pPr algn="ctr"/>
            <a:r>
              <a:rPr lang="fr-FR" sz="1600" dirty="0"/>
              <a:t>PRESENTIVITE</a:t>
            </a:r>
          </a:p>
        </p:txBody>
      </p:sp>
    </p:spTree>
    <p:extLst>
      <p:ext uri="{BB962C8B-B14F-4D97-AF65-F5344CB8AC3E}">
        <p14:creationId xmlns:p14="http://schemas.microsoft.com/office/powerpoint/2010/main" val="3132714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79668" y="2284132"/>
            <a:ext cx="86889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Thématisation</a:t>
            </a:r>
          </a:p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Technique et Sémiotique</a:t>
            </a:r>
            <a:endParaRPr lang="fr-FR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36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13522-619B-4495-99A4-8F97F0DF2213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F8E9D-817B-42E7-9600-6E3D8108C2A0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0D11B8B-9040-D450-6213-156743FA0E60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59C1740-2873-01D7-0080-35D148830315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33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AEF81A-A1C1-400F-A065-1C3D56EE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0DE2D-E891-4032-B29A-CA812E9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2C330-4E62-4822-B0C1-61977387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37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499260-FA4E-4031-B94E-4F46426318FC}"/>
              </a:ext>
            </a:extLst>
          </p:cNvPr>
          <p:cNvSpPr txBox="1"/>
          <p:nvPr/>
        </p:nvSpPr>
        <p:spPr>
          <a:xfrm>
            <a:off x="4532837" y="439585"/>
            <a:ext cx="3167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Thématisation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839415-7494-44A5-9E52-70DDB9CBC9F8}"/>
              </a:ext>
            </a:extLst>
          </p:cNvPr>
          <p:cNvSpPr txBox="1"/>
          <p:nvPr/>
        </p:nvSpPr>
        <p:spPr>
          <a:xfrm>
            <a:off x="1252558" y="2222128"/>
            <a:ext cx="968688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Faire d'un objet ou d'un événement un "thème",</a:t>
            </a:r>
          </a:p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c'est le poser de telle façon qu'il soit prélevé,</a:t>
            </a:r>
          </a:p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proposé au sens fort de « placé en face »,</a:t>
            </a:r>
          </a:p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qu'il devienne particulièrement présent.</a:t>
            </a:r>
          </a:p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>
                <a:solidFill>
                  <a:srgbClr val="FF0000"/>
                </a:solidFill>
              </a:rPr>
              <a:t>Le « thématisé » est mis </a:t>
            </a:r>
            <a:r>
              <a:rPr lang="fr-FR" sz="2800" i="1" dirty="0">
                <a:solidFill>
                  <a:srgbClr val="FF0000"/>
                </a:solidFill>
              </a:rPr>
              <a:t>en saillance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(en ressaut)</a:t>
            </a:r>
          </a:p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et/ou saisi </a:t>
            </a:r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avec sa prégnance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(sa fécondité, sa résonance) &lt;4A&gt;. 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A0A26D-5B1E-6E09-2E0B-5BA8F88F11BF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D29C7-89AB-095C-2F9A-855A2CE7618A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A8D9D10-E81A-E7E0-6749-3E1DB95C6E83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292A5DA-DF84-3208-1EA4-338726B19C24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142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EBBB5B-C459-45A8-B237-00EE3236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291072-5D79-407C-AA2E-4117A942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9C43E8-ADE2-41D1-B355-34D87EE7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38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83B97B-7872-4F33-B502-F6BD193651AA}"/>
              </a:ext>
            </a:extLst>
          </p:cNvPr>
          <p:cNvSpPr txBox="1"/>
          <p:nvPr/>
        </p:nvSpPr>
        <p:spPr>
          <a:xfrm>
            <a:off x="4232044" y="439585"/>
            <a:ext cx="3666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La thématisation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F60A78-E5ED-4EDA-85EC-32C9A307EBCB}"/>
              </a:ext>
            </a:extLst>
          </p:cNvPr>
          <p:cNvSpPr txBox="1"/>
          <p:nvPr/>
        </p:nvSpPr>
        <p:spPr>
          <a:xfrm>
            <a:off x="1483743" y="1802921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La thématisation</a:t>
            </a:r>
          </a:p>
          <a:p>
            <a:pPr algn="ctr"/>
            <a:r>
              <a:rPr lang="fr-FR" dirty="0"/>
              <a:t> animale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6091B1-5705-4238-81A5-75C0207A50A7}"/>
              </a:ext>
            </a:extLst>
          </p:cNvPr>
          <p:cNvSpPr txBox="1"/>
          <p:nvPr/>
        </p:nvSpPr>
        <p:spPr>
          <a:xfrm>
            <a:off x="5000444" y="1751163"/>
            <a:ext cx="175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La thématisation</a:t>
            </a:r>
          </a:p>
          <a:p>
            <a:pPr algn="ctr"/>
            <a:r>
              <a:rPr lang="fr-FR" dirty="0"/>
              <a:t> TECHNIQUE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360528-CE02-4F8A-85AF-CD8A953AD51A}"/>
              </a:ext>
            </a:extLst>
          </p:cNvPr>
          <p:cNvSpPr txBox="1"/>
          <p:nvPr/>
        </p:nvSpPr>
        <p:spPr>
          <a:xfrm>
            <a:off x="8655170" y="1708036"/>
            <a:ext cx="175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La thématisation</a:t>
            </a:r>
          </a:p>
          <a:p>
            <a:pPr algn="ctr"/>
            <a:r>
              <a:rPr lang="fr-FR" dirty="0"/>
              <a:t> SEMIOTIQUE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FB9DAE-BAE1-48AD-96F2-CBD9F0782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4" y="2948751"/>
            <a:ext cx="3239784" cy="17251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8E5BE0-12AF-4917-866C-E5A40B10B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01" y="2570987"/>
            <a:ext cx="2141031" cy="14273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90C8661-C123-4060-96CA-B02129A2A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38" y="4025295"/>
            <a:ext cx="1865376" cy="1197864"/>
          </a:xfrm>
          <a:prstGeom prst="rect">
            <a:avLst/>
          </a:prstGeom>
        </p:spPr>
      </p:pic>
      <p:sp>
        <p:nvSpPr>
          <p:cNvPr id="13" name="Flèche : double flèche verticale 12">
            <a:extLst>
              <a:ext uri="{FF2B5EF4-FFF2-40B4-BE49-F238E27FC236}">
                <a16:creationId xmlns:a16="http://schemas.microsoft.com/office/drawing/2014/main" id="{0F7CC20F-FA29-42C8-AD47-F925809E5574}"/>
              </a:ext>
            </a:extLst>
          </p:cNvPr>
          <p:cNvSpPr/>
          <p:nvPr/>
        </p:nvSpPr>
        <p:spPr>
          <a:xfrm>
            <a:off x="5863268" y="3658186"/>
            <a:ext cx="202035" cy="44262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8C3818C-B6ED-4FC0-B035-A1B42A6A8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60" y="2530624"/>
            <a:ext cx="3403840" cy="215432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0DCDF96-ED8C-47C5-A1B1-ED485594AAB1}"/>
              </a:ext>
            </a:extLst>
          </p:cNvPr>
          <p:cNvSpPr txBox="1"/>
          <p:nvPr/>
        </p:nvSpPr>
        <p:spPr>
          <a:xfrm>
            <a:off x="7761473" y="5000619"/>
            <a:ext cx="32024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Un segment </a:t>
            </a:r>
            <a:r>
              <a:rPr lang="fr-FR" sz="1600" dirty="0" err="1"/>
              <a:t>thématiseur</a:t>
            </a:r>
            <a:endParaRPr lang="fr-FR" sz="1600" dirty="0"/>
          </a:p>
          <a:p>
            <a:pPr algn="ctr"/>
            <a:r>
              <a:rPr lang="fr-FR" sz="1600" dirty="0"/>
              <a:t> (DOIGT, BRAS, REGARD)</a:t>
            </a:r>
          </a:p>
          <a:p>
            <a:pPr algn="ctr"/>
            <a:r>
              <a:rPr lang="fr-FR" sz="1600" dirty="0"/>
              <a:t>Pointe (thématise) un </a:t>
            </a:r>
          </a:p>
          <a:p>
            <a:pPr algn="ctr"/>
            <a:r>
              <a:rPr lang="fr-FR" sz="1600" dirty="0"/>
              <a:t>segment thématisé (Quelque chose)</a:t>
            </a:r>
          </a:p>
        </p:txBody>
      </p:sp>
      <p:sp>
        <p:nvSpPr>
          <p:cNvPr id="18" name="Flèche : double flèche verticale 17">
            <a:extLst>
              <a:ext uri="{FF2B5EF4-FFF2-40B4-BE49-F238E27FC236}">
                <a16:creationId xmlns:a16="http://schemas.microsoft.com/office/drawing/2014/main" id="{C3B9100D-B38D-443E-9EE9-3D2FB963A2C0}"/>
              </a:ext>
            </a:extLst>
          </p:cNvPr>
          <p:cNvSpPr/>
          <p:nvPr/>
        </p:nvSpPr>
        <p:spPr>
          <a:xfrm rot="16200000">
            <a:off x="2474438" y="3785246"/>
            <a:ext cx="171798" cy="3653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B73198-4379-4411-88FE-1597A23E3F6C}"/>
              </a:ext>
            </a:extLst>
          </p:cNvPr>
          <p:cNvSpPr txBox="1"/>
          <p:nvPr/>
        </p:nvSpPr>
        <p:spPr>
          <a:xfrm>
            <a:off x="1322639" y="5237589"/>
            <a:ext cx="2216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Un prédateur</a:t>
            </a:r>
          </a:p>
          <a:p>
            <a:pPr algn="ctr"/>
            <a:r>
              <a:rPr lang="fr-FR" sz="1600" dirty="0"/>
              <a:t>thématise sa proie</a:t>
            </a:r>
          </a:p>
          <a:p>
            <a:pPr algn="ctr"/>
            <a:r>
              <a:rPr lang="fr-FR" sz="1600" dirty="0"/>
              <a:t>(pas besoin de segment)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D42389-D28D-47D2-AD71-81197ACBC082}"/>
              </a:ext>
            </a:extLst>
          </p:cNvPr>
          <p:cNvSpPr txBox="1"/>
          <p:nvPr/>
        </p:nvSpPr>
        <p:spPr>
          <a:xfrm>
            <a:off x="4571273" y="5272367"/>
            <a:ext cx="2803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Un outil thématise les </a:t>
            </a:r>
          </a:p>
          <a:p>
            <a:pPr algn="ctr"/>
            <a:r>
              <a:rPr lang="fr-FR" sz="1600" dirty="0"/>
              <a:t>Segments auxquels il s’applique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94069D6-86DF-4B37-9744-938E70E62A5A}"/>
              </a:ext>
            </a:extLst>
          </p:cNvPr>
          <p:cNvCxnSpPr/>
          <p:nvPr/>
        </p:nvCxnSpPr>
        <p:spPr>
          <a:xfrm flipV="1">
            <a:off x="10680569" y="3429000"/>
            <a:ext cx="320511" cy="87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210A214-A560-4768-940D-BF56E07A4405}"/>
              </a:ext>
            </a:extLst>
          </p:cNvPr>
          <p:cNvCxnSpPr/>
          <p:nvPr/>
        </p:nvCxnSpPr>
        <p:spPr>
          <a:xfrm flipV="1">
            <a:off x="9643621" y="3817856"/>
            <a:ext cx="1480008" cy="433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E31E288-9BC4-4CD6-804E-282D94CF017D}"/>
              </a:ext>
            </a:extLst>
          </p:cNvPr>
          <p:cNvCxnSpPr/>
          <p:nvPr/>
        </p:nvCxnSpPr>
        <p:spPr>
          <a:xfrm flipV="1">
            <a:off x="9275975" y="3391292"/>
            <a:ext cx="273378" cy="87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06FFBA7-5F6F-46AF-9968-2759254DE396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481FAC-BA31-49E5-81AA-0CDF502683F1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481922C-9B66-4559-94F8-BE07466A65DB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82A1664-FE06-4E6D-BAC8-61AEF8579630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7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2471" y="467182"/>
            <a:ext cx="5868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La </a:t>
            </a:r>
            <a:r>
              <a:rPr lang="fr-FR" sz="4000" dirty="0" err="1">
                <a:solidFill>
                  <a:srgbClr val="FF0000"/>
                </a:solidFill>
              </a:rPr>
              <a:t>thématisation</a:t>
            </a:r>
            <a:r>
              <a:rPr lang="fr-FR" sz="4000" dirty="0">
                <a:solidFill>
                  <a:srgbClr val="FF0000"/>
                </a:solidFill>
              </a:rPr>
              <a:t> technique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59636" y="1456588"/>
            <a:ext cx="766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THÉMATISER c’est faire ressortir, mettre en ressaut, dégager sur un fond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30089" y="2087960"/>
            <a:ext cx="6554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La thématisation TECHNIQUE intervient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entre des SEGMENTS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mai 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39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BE67D8F-6816-4F91-9218-C0E2866EF252}"/>
              </a:ext>
            </a:extLst>
          </p:cNvPr>
          <p:cNvGrpSpPr/>
          <p:nvPr/>
        </p:nvGrpSpPr>
        <p:grpSpPr>
          <a:xfrm>
            <a:off x="1052764" y="3052607"/>
            <a:ext cx="10264627" cy="2955549"/>
            <a:chOff x="412115" y="3052607"/>
            <a:chExt cx="11581247" cy="295554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A11BF72-87BD-4B2E-A27B-7FF01C2DB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297" y="3052607"/>
              <a:ext cx="1651847" cy="1413927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5113363-EAFB-461C-AB7D-4205A38D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1640" y="3429000"/>
              <a:ext cx="1654690" cy="115549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C610D95-4CCC-4968-8E79-532C268B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08" y="4683378"/>
              <a:ext cx="1277690" cy="1277690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1F5907B-0E1D-4674-AF63-6D877EBA2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350" y="3396366"/>
              <a:ext cx="1798682" cy="1199121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BA194E5-FDC6-4DD7-AD85-DF3FE89C4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671" y="4718154"/>
              <a:ext cx="1582039" cy="1248276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E4E8E9E-E2D4-442A-9B08-55790EA0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765" y="3304227"/>
              <a:ext cx="2141031" cy="1427354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1DE7F3B-81C1-4337-83EF-A9A3E753A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433" y="4810292"/>
              <a:ext cx="1865376" cy="1197864"/>
            </a:xfrm>
            <a:prstGeom prst="rect">
              <a:avLst/>
            </a:prstGeom>
          </p:spPr>
        </p:pic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238595BF-CDCE-4039-B44D-3CA55EC9810A}"/>
                </a:ext>
              </a:extLst>
            </p:cNvPr>
            <p:cNvSpPr/>
            <p:nvPr/>
          </p:nvSpPr>
          <p:spPr>
            <a:xfrm>
              <a:off x="9929248" y="4810292"/>
              <a:ext cx="1545944" cy="11978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600" dirty="0"/>
                <a:t>?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A944E16C-C3C2-4827-B289-AE523C8DA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917" y="4573611"/>
              <a:ext cx="9468173" cy="9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èche : double flèche verticale 27">
              <a:extLst>
                <a:ext uri="{FF2B5EF4-FFF2-40B4-BE49-F238E27FC236}">
                  <a16:creationId xmlns:a16="http://schemas.microsoft.com/office/drawing/2014/main" id="{09EAD217-F892-4073-B88B-96ED6F30F7B0}"/>
                </a:ext>
              </a:extLst>
            </p:cNvPr>
            <p:cNvSpPr/>
            <p:nvPr/>
          </p:nvSpPr>
          <p:spPr>
            <a:xfrm>
              <a:off x="3695752" y="4367664"/>
              <a:ext cx="202035" cy="442628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 : double flèche verticale 28">
              <a:extLst>
                <a:ext uri="{FF2B5EF4-FFF2-40B4-BE49-F238E27FC236}">
                  <a16:creationId xmlns:a16="http://schemas.microsoft.com/office/drawing/2014/main" id="{9DE54D06-7EA3-4364-A561-F52F49B65669}"/>
                </a:ext>
              </a:extLst>
            </p:cNvPr>
            <p:cNvSpPr/>
            <p:nvPr/>
          </p:nvSpPr>
          <p:spPr>
            <a:xfrm>
              <a:off x="5975579" y="4367664"/>
              <a:ext cx="202035" cy="442628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 : double flèche verticale 29">
              <a:extLst>
                <a:ext uri="{FF2B5EF4-FFF2-40B4-BE49-F238E27FC236}">
                  <a16:creationId xmlns:a16="http://schemas.microsoft.com/office/drawing/2014/main" id="{7F75A668-529D-4913-AE65-941EE9FA5153}"/>
                </a:ext>
              </a:extLst>
            </p:cNvPr>
            <p:cNvSpPr/>
            <p:nvPr/>
          </p:nvSpPr>
          <p:spPr>
            <a:xfrm>
              <a:off x="8270032" y="4374173"/>
              <a:ext cx="202035" cy="442628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 : double flèche verticale 30">
              <a:extLst>
                <a:ext uri="{FF2B5EF4-FFF2-40B4-BE49-F238E27FC236}">
                  <a16:creationId xmlns:a16="http://schemas.microsoft.com/office/drawing/2014/main" id="{4EBDE7A1-C1E9-4C8A-8B2B-B3DC33A5B866}"/>
                </a:ext>
              </a:extLst>
            </p:cNvPr>
            <p:cNvSpPr/>
            <p:nvPr/>
          </p:nvSpPr>
          <p:spPr>
            <a:xfrm>
              <a:off x="10654100" y="4362032"/>
              <a:ext cx="202035" cy="442628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4003FCE-E935-4D95-9F4B-63A2A3FD5F72}"/>
                </a:ext>
              </a:extLst>
            </p:cNvPr>
            <p:cNvSpPr txBox="1"/>
            <p:nvPr/>
          </p:nvSpPr>
          <p:spPr>
            <a:xfrm>
              <a:off x="3877032" y="4354293"/>
              <a:ext cx="100380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rgbClr val="FF0000"/>
                  </a:solidFill>
                </a:rPr>
                <a:t>Thématisation</a:t>
              </a:r>
            </a:p>
            <a:p>
              <a:endParaRPr lang="fr-FR" sz="300" dirty="0">
                <a:solidFill>
                  <a:srgbClr val="FF0000"/>
                </a:solidFill>
              </a:endParaRPr>
            </a:p>
            <a:p>
              <a:r>
                <a:rPr lang="fr-FR" sz="1100" dirty="0">
                  <a:solidFill>
                    <a:srgbClr val="FF0000"/>
                  </a:solidFill>
                </a:rPr>
                <a:t>Technique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1E50776-200D-4EE5-8D04-611D46E97D1E}"/>
                </a:ext>
              </a:extLst>
            </p:cNvPr>
            <p:cNvSpPr txBox="1"/>
            <p:nvPr/>
          </p:nvSpPr>
          <p:spPr>
            <a:xfrm>
              <a:off x="6177493" y="4331097"/>
              <a:ext cx="100380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rgbClr val="FF0000"/>
                  </a:solidFill>
                </a:rPr>
                <a:t>Thématisation</a:t>
              </a:r>
            </a:p>
            <a:p>
              <a:endParaRPr lang="fr-FR" sz="300" dirty="0">
                <a:solidFill>
                  <a:srgbClr val="FF0000"/>
                </a:solidFill>
              </a:endParaRPr>
            </a:p>
            <a:p>
              <a:r>
                <a:rPr lang="fr-FR" sz="1100" dirty="0">
                  <a:solidFill>
                    <a:srgbClr val="FF0000"/>
                  </a:solidFill>
                </a:rPr>
                <a:t>Technique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6FD8468-114E-4264-BD4B-53E8B97D5EBA}"/>
                </a:ext>
              </a:extLst>
            </p:cNvPr>
            <p:cNvSpPr txBox="1"/>
            <p:nvPr/>
          </p:nvSpPr>
          <p:spPr>
            <a:xfrm>
              <a:off x="8450851" y="4347819"/>
              <a:ext cx="100380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rgbClr val="FF0000"/>
                  </a:solidFill>
                </a:rPr>
                <a:t>Thématisation</a:t>
              </a:r>
            </a:p>
            <a:p>
              <a:endParaRPr lang="fr-FR" sz="300" dirty="0">
                <a:solidFill>
                  <a:srgbClr val="FF0000"/>
                </a:solidFill>
              </a:endParaRPr>
            </a:p>
            <a:p>
              <a:r>
                <a:rPr lang="fr-FR" sz="1100" dirty="0">
                  <a:solidFill>
                    <a:srgbClr val="FF0000"/>
                  </a:solidFill>
                </a:rPr>
                <a:t>Technique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9F82762-AE10-4360-8CFD-B173FE7477EA}"/>
                </a:ext>
              </a:extLst>
            </p:cNvPr>
            <p:cNvSpPr txBox="1"/>
            <p:nvPr/>
          </p:nvSpPr>
          <p:spPr>
            <a:xfrm>
              <a:off x="10860348" y="4348505"/>
              <a:ext cx="11330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FF0000"/>
                  </a:solidFill>
                </a:rPr>
                <a:t>Thématisation</a:t>
              </a:r>
            </a:p>
            <a:p>
              <a:endParaRPr lang="fr-FR" sz="300" dirty="0">
                <a:solidFill>
                  <a:srgbClr val="FF0000"/>
                </a:solidFill>
              </a:endParaRPr>
            </a:p>
            <a:p>
              <a:r>
                <a:rPr lang="fr-FR" sz="1100" dirty="0">
                  <a:solidFill>
                    <a:srgbClr val="FF0000"/>
                  </a:solidFill>
                </a:rPr>
                <a:t>Technique</a:t>
              </a: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EA824B0E-9090-415D-B5EF-DAF69C2B2356}"/>
                </a:ext>
              </a:extLst>
            </p:cNvPr>
            <p:cNvSpPr/>
            <p:nvPr/>
          </p:nvSpPr>
          <p:spPr>
            <a:xfrm>
              <a:off x="412115" y="3276911"/>
              <a:ext cx="1999578" cy="25854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/>
                <a:t>Lien</a:t>
              </a:r>
            </a:p>
            <a:p>
              <a:r>
                <a:rPr lang="fr-FR" dirty="0"/>
                <a:t>Opérationnel</a:t>
              </a:r>
            </a:p>
            <a:p>
              <a:endParaRPr lang="fr-FR" dirty="0"/>
            </a:p>
            <a:p>
              <a:r>
                <a:rPr lang="fr-FR" dirty="0"/>
                <a:t>Pas besoin de </a:t>
              </a:r>
            </a:p>
            <a:p>
              <a:r>
                <a:rPr lang="fr-FR" dirty="0"/>
                <a:t>LANGAGE</a:t>
              </a:r>
            </a:p>
            <a:p>
              <a:endParaRPr lang="fr-FR" dirty="0"/>
            </a:p>
            <a:p>
              <a:r>
                <a:rPr lang="fr-FR" dirty="0"/>
                <a:t>(Les gestes</a:t>
              </a:r>
            </a:p>
            <a:p>
              <a:r>
                <a:rPr lang="fr-FR" dirty="0"/>
                <a:t>Suffisent)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3E30CE5-9EEC-4305-B7FC-E313283B4266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33AAC4-DD8A-41CC-8EA3-6DC76C06EA7F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BDA859A9-DB95-4965-84BF-B853E046B063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25F8B4C-8742-4DAD-9A44-FDE3885F9B70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6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60159" y="2434806"/>
            <a:ext cx="60778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Défis épineux de</a:t>
            </a:r>
          </a:p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l’anthropo</a:t>
            </a:r>
            <a:r>
              <a:rPr lang="fr-FR" sz="6600" dirty="0">
                <a:solidFill>
                  <a:schemeClr val="accent4">
                    <a:lumMod val="75000"/>
                  </a:schemeClr>
                </a:solidFill>
              </a:rPr>
              <a:t>logie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2AB47-EF5D-43A8-A34B-B24184483D92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F7960-9817-4F30-BF36-340B85ADB773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844BA9A-F7D2-0D3B-5AD9-22F29B9CC9C2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FDD9D9D-DA4D-892B-521E-4E3CF207A370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81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56697" y="475841"/>
            <a:ext cx="8840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La thématisation sémiotique (</a:t>
            </a:r>
            <a:r>
              <a:rPr lang="fr-FR" sz="4000" dirty="0" err="1">
                <a:solidFill>
                  <a:srgbClr val="FF0000"/>
                </a:solidFill>
              </a:rPr>
              <a:t>indexatrice</a:t>
            </a:r>
            <a:r>
              <a:rPr lang="fr-FR" sz="4000" dirty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0947" y="1596118"/>
            <a:ext cx="387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La SEMIOTIQUE s’intéresse aux SIGNES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0947" y="2002041"/>
            <a:ext cx="101653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b="1" dirty="0">
                <a:solidFill>
                  <a:srgbClr val="FF0000"/>
                </a:solidFill>
              </a:rPr>
              <a:t>SIGNE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est un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SEGMENT d’Univers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qui THEMATISE d’autres SEGMENTS d’Univers et se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limite à thématiser. Il ne fait rien d’autre que thématiser (sans lien OPERATIONNEL).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1072739" y="2906128"/>
            <a:ext cx="3430740" cy="2501366"/>
            <a:chOff x="1121229" y="2834360"/>
            <a:chExt cx="3897962" cy="292155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229" y="2834360"/>
              <a:ext cx="3897962" cy="2921550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3755572" y="3907971"/>
              <a:ext cx="903514" cy="5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961353" y="3777343"/>
              <a:ext cx="1697733" cy="7728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447800" y="3363685"/>
              <a:ext cx="3211286" cy="16328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351407" y="4942806"/>
            <a:ext cx="2358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SEGMENT</a:t>
            </a:r>
          </a:p>
          <a:p>
            <a:pPr algn="ctr"/>
            <a:r>
              <a:rPr lang="fr-FR" dirty="0"/>
              <a:t>Doigt, main, avant-bras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18" y="3013362"/>
            <a:ext cx="2752220" cy="1834813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18042039">
            <a:off x="8651378" y="3767001"/>
            <a:ext cx="1032827" cy="3558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 rot="18479809">
            <a:off x="8476157" y="3112323"/>
            <a:ext cx="1501789" cy="1481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895208" y="4983480"/>
            <a:ext cx="2358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SEGMENT</a:t>
            </a:r>
          </a:p>
          <a:p>
            <a:pPr algn="ctr"/>
            <a:r>
              <a:rPr lang="fr-FR" dirty="0"/>
              <a:t>Doigt, main, avant-bras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841926" y="3806576"/>
            <a:ext cx="2741336" cy="2512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081796" y="3392721"/>
            <a:ext cx="226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Lien </a:t>
            </a:r>
            <a:r>
              <a:rPr lang="fr-FR" dirty="0" err="1"/>
              <a:t>thématiseur</a:t>
            </a:r>
            <a:r>
              <a:rPr lang="fr-FR" dirty="0"/>
              <a:t> pur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974670" y="5820109"/>
            <a:ext cx="8423140" cy="369332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Aucun éthologue n’a jamais vu un SINGE (sauvage) pointer une BANANE dans un arbre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61447" y="3914432"/>
            <a:ext cx="187865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Homo THEMATISE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des </a:t>
            </a:r>
            <a:r>
              <a:rPr lang="fr-FR" b="1" dirty="0">
                <a:solidFill>
                  <a:schemeClr val="bg1"/>
                </a:solidFill>
              </a:rPr>
              <a:t>SEGMENTS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41926" y="4943170"/>
            <a:ext cx="2823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Lien </a:t>
            </a:r>
            <a:r>
              <a:rPr lang="fr-FR" dirty="0">
                <a:solidFill>
                  <a:srgbClr val="FF0000"/>
                </a:solidFill>
              </a:rPr>
              <a:t>INDEXATEUR</a:t>
            </a:r>
          </a:p>
          <a:p>
            <a:pPr algn="ctr"/>
            <a:r>
              <a:rPr lang="fr-FR" dirty="0"/>
              <a:t>Va du pointeur vers la chose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40</a:t>
            </a:fld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684BB-AA63-4005-B79D-83E92B31CC80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3D1825-A89E-43B4-A5EA-5C524A002278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A5916AD-77D1-4551-A41E-1F43D80FE9C0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0D9CD75-E7B5-4472-AEC0-66C66E1F9D89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80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71863" y="363768"/>
            <a:ext cx="8653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La thématisation sémiotique (indicielle)</a:t>
            </a:r>
          </a:p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Cas de la photographie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necteur droit avec flèche 4"/>
          <p:cNvCxnSpPr>
            <a:cxnSpLocks/>
          </p:cNvCxnSpPr>
          <p:nvPr/>
        </p:nvCxnSpPr>
        <p:spPr>
          <a:xfrm>
            <a:off x="3693542" y="3856969"/>
            <a:ext cx="4917058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894929" y="3297637"/>
            <a:ext cx="299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Lien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</a:rPr>
              <a:t>thématiseur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pur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95446" y="4984596"/>
            <a:ext cx="3105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Empreinte (indice) photographique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Qui témoigne d’un fait physique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Elle est l’</a:t>
            </a:r>
            <a:r>
              <a:rPr lang="fr-FR" sz="1600" dirty="0">
                <a:solidFill>
                  <a:srgbClr val="FF0000"/>
                </a:solidFill>
              </a:rPr>
              <a:t>INDICE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de […]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Elle est un </a:t>
            </a:r>
            <a:r>
              <a:rPr lang="fr-FR" sz="1600" dirty="0">
                <a:solidFill>
                  <a:srgbClr val="FF0000"/>
                </a:solidFill>
              </a:rPr>
              <a:t>SIGNE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20351" y="4047260"/>
            <a:ext cx="268278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Ici un lien </a:t>
            </a:r>
            <a:r>
              <a:rPr lang="fr-FR" sz="1600" dirty="0">
                <a:solidFill>
                  <a:srgbClr val="FF0000"/>
                </a:solidFill>
              </a:rPr>
              <a:t>INDICIEL</a:t>
            </a:r>
          </a:p>
          <a:p>
            <a:pPr algn="ctr"/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Entre un fait et sa trace</a:t>
            </a:r>
          </a:p>
          <a:p>
            <a:pPr algn="ctr"/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Entre un météorite et sa trace</a:t>
            </a:r>
          </a:p>
          <a:p>
            <a:pPr algn="ctr"/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Entre un dinosaure et sa trace</a:t>
            </a:r>
          </a:p>
          <a:p>
            <a:pPr algn="ctr"/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Entre un visage et sa trace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198685" y="4812124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Fait physique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8949DFF-17E8-4062-981F-921F270EA060}"/>
              </a:ext>
            </a:extLst>
          </p:cNvPr>
          <p:cNvGrpSpPr/>
          <p:nvPr/>
        </p:nvGrpSpPr>
        <p:grpSpPr>
          <a:xfrm>
            <a:off x="1224951" y="2109109"/>
            <a:ext cx="1964563" cy="2703015"/>
            <a:chOff x="631371" y="1430897"/>
            <a:chExt cx="2558143" cy="37262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54" y="1605068"/>
              <a:ext cx="2305455" cy="338522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31371" y="1430897"/>
              <a:ext cx="2558143" cy="37262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1FA6E20-618F-414A-AC76-80834010978A}"/>
              </a:ext>
            </a:extLst>
          </p:cNvPr>
          <p:cNvGrpSpPr/>
          <p:nvPr/>
        </p:nvGrpSpPr>
        <p:grpSpPr>
          <a:xfrm>
            <a:off x="9056722" y="2109109"/>
            <a:ext cx="1964563" cy="2703015"/>
            <a:chOff x="9069154" y="1420011"/>
            <a:chExt cx="2558143" cy="372628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19" y="1608270"/>
              <a:ext cx="2306814" cy="338202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069154" y="1420011"/>
              <a:ext cx="2558143" cy="37262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3316035" y="2233557"/>
            <a:ext cx="1578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SEGMENT</a:t>
            </a:r>
          </a:p>
          <a:p>
            <a:r>
              <a:rPr lang="fr-FR" dirty="0">
                <a:solidFill>
                  <a:srgbClr val="FF0000"/>
                </a:solidFill>
              </a:rPr>
              <a:t>THEMATISEUR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(La photo)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02130" y="2250198"/>
            <a:ext cx="1306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SEGMENT</a:t>
            </a:r>
          </a:p>
          <a:p>
            <a:pPr algn="r"/>
            <a:r>
              <a:rPr lang="fr-FR" dirty="0">
                <a:solidFill>
                  <a:srgbClr val="FF0000"/>
                </a:solidFill>
              </a:rPr>
              <a:t>THEMATISE </a:t>
            </a:r>
          </a:p>
          <a:p>
            <a:pPr algn="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(L’enfant)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AD862B-EDF5-40B3-8531-366D4060C83A}"/>
              </a:ext>
            </a:extLst>
          </p:cNvPr>
          <p:cNvSpPr txBox="1"/>
          <p:nvPr/>
        </p:nvSpPr>
        <p:spPr>
          <a:xfrm>
            <a:off x="1835495" y="1616841"/>
            <a:ext cx="74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7B27DE-0FE4-438C-9C79-890C1D4A55F1}"/>
              </a:ext>
            </a:extLst>
          </p:cNvPr>
          <p:cNvSpPr txBox="1"/>
          <p:nvPr/>
        </p:nvSpPr>
        <p:spPr>
          <a:xfrm>
            <a:off x="9703826" y="1616841"/>
            <a:ext cx="79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Enfant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57AFC0-297F-4E11-AB51-8C4AF8B3FCF5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AF9539-F6F0-4567-897D-4969D6EB3255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861E8E5-0774-4EB1-966B-B2EA38ACCE18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618341B-C736-4F30-993C-B26B0C191DF8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06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3659" y="363768"/>
            <a:ext cx="8762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La thématisation sémiotique (corrélative)</a:t>
            </a:r>
          </a:p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Cas de l’Intelligence Artificielle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Connecteur droit avec flèche 12"/>
          <p:cNvCxnSpPr>
            <a:cxnSpLocks/>
          </p:cNvCxnSpPr>
          <p:nvPr/>
        </p:nvCxnSpPr>
        <p:spPr>
          <a:xfrm>
            <a:off x="5029200" y="5604498"/>
            <a:ext cx="207034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103276" y="5631305"/>
            <a:ext cx="804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Le texte traduit (</a:t>
            </a:r>
            <a:r>
              <a:rPr lang="fr-FR" dirty="0" err="1"/>
              <a:t>thématiseur</a:t>
            </a:r>
            <a:r>
              <a:rPr lang="fr-FR" dirty="0"/>
              <a:t>) est le témoin (statistique) du texte original (thématisé)</a:t>
            </a:r>
          </a:p>
          <a:p>
            <a:pPr algn="ctr"/>
            <a:r>
              <a:rPr lang="fr-FR" dirty="0"/>
              <a:t>Lien </a:t>
            </a:r>
            <a:r>
              <a:rPr lang="fr-FR" dirty="0">
                <a:solidFill>
                  <a:srgbClr val="FF0000"/>
                </a:solidFill>
              </a:rPr>
              <a:t>INDICIEL / CORRELATIF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04" y="1945154"/>
            <a:ext cx="10074202" cy="3572931"/>
          </a:xfrm>
          <a:prstGeom prst="rect">
            <a:avLst/>
          </a:prstGeom>
          <a:ln w="12700">
            <a:noFill/>
          </a:ln>
        </p:spPr>
      </p:pic>
      <p:sp>
        <p:nvSpPr>
          <p:cNvPr id="9" name="Rectangle 8"/>
          <p:cNvSpPr/>
          <p:nvPr/>
        </p:nvSpPr>
        <p:spPr>
          <a:xfrm>
            <a:off x="1147072" y="4026318"/>
            <a:ext cx="4474269" cy="13498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95924" y="4026318"/>
            <a:ext cx="4590218" cy="13498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908707" y="3003498"/>
            <a:ext cx="182319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SEGMENT</a:t>
            </a:r>
          </a:p>
          <a:p>
            <a:pPr algn="r"/>
            <a:r>
              <a:rPr lang="fr-FR" dirty="0"/>
              <a:t>d’Univers</a:t>
            </a:r>
          </a:p>
          <a:p>
            <a:pPr algn="r"/>
            <a:r>
              <a:rPr lang="fr-FR" dirty="0"/>
              <a:t>(Le </a:t>
            </a:r>
            <a:r>
              <a:rPr lang="fr-FR" dirty="0">
                <a:highlight>
                  <a:srgbClr val="FFFF00"/>
                </a:highlight>
              </a:rPr>
              <a:t>texte original</a:t>
            </a:r>
            <a:r>
              <a:rPr lang="fr-FR" dirty="0"/>
              <a:t>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118248" y="2987555"/>
            <a:ext cx="175753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</a:rPr>
              <a:t>SEGMENT</a:t>
            </a:r>
          </a:p>
          <a:p>
            <a:pPr algn="r"/>
            <a:r>
              <a:rPr lang="fr-FR" dirty="0"/>
              <a:t>d’Univers</a:t>
            </a:r>
          </a:p>
          <a:p>
            <a:pPr algn="r"/>
            <a:r>
              <a:rPr lang="fr-FR" dirty="0"/>
              <a:t>(Le </a:t>
            </a:r>
            <a:r>
              <a:rPr lang="fr-FR" dirty="0">
                <a:highlight>
                  <a:srgbClr val="FFFF00"/>
                </a:highlight>
              </a:rPr>
              <a:t>texte traduit</a:t>
            </a:r>
            <a:r>
              <a:rPr lang="fr-FR" dirty="0"/>
              <a:t>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90856"/>
            <a:ext cx="4114800" cy="365125"/>
          </a:xfrm>
        </p:spPr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42</a:t>
            </a:fld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4DD57-85F4-4A16-916C-4F12C4B7492A}"/>
              </a:ext>
            </a:extLst>
          </p:cNvPr>
          <p:cNvSpPr/>
          <p:nvPr/>
        </p:nvSpPr>
        <p:spPr>
          <a:xfrm>
            <a:off x="0" y="-6096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5876F-904C-49EC-A99C-1CBE4F5F1341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63DB01A-56B5-4937-B84A-0648F80610BB}"/>
              </a:ext>
            </a:extLst>
          </p:cNvPr>
          <p:cNvCxnSpPr/>
          <p:nvPr/>
        </p:nvCxnSpPr>
        <p:spPr>
          <a:xfrm>
            <a:off x="847344" y="265988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DB3E6C9-8A45-41FD-A15B-327C391B42B9}"/>
              </a:ext>
            </a:extLst>
          </p:cNvPr>
          <p:cNvCxnSpPr/>
          <p:nvPr/>
        </p:nvCxnSpPr>
        <p:spPr>
          <a:xfrm>
            <a:off x="11350752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4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oneTexte 58"/>
          <p:cNvSpPr txBox="1"/>
          <p:nvPr/>
        </p:nvSpPr>
        <p:spPr>
          <a:xfrm>
            <a:off x="2179329" y="219388"/>
            <a:ext cx="781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Définition </a:t>
            </a:r>
            <a:r>
              <a:rPr lang="fr-FR" sz="4000" i="1" dirty="0">
                <a:solidFill>
                  <a:srgbClr val="FF0000"/>
                </a:solidFill>
              </a:rPr>
              <a:t>anthropogénique</a:t>
            </a:r>
            <a:r>
              <a:rPr lang="fr-FR" sz="4000" dirty="0">
                <a:solidFill>
                  <a:srgbClr val="FF0000"/>
                </a:solidFill>
              </a:rPr>
              <a:t> du signe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01507" y="6356350"/>
            <a:ext cx="2743200" cy="365125"/>
          </a:xfrm>
        </p:spPr>
        <p:txBody>
          <a:bodyPr/>
          <a:lstStyle/>
          <a:p>
            <a:fld id="{88C35BE4-13E1-495B-8ED1-B32E3FABF752}" type="slidenum">
              <a:rPr lang="fr-FR" sz="1100" smtClean="0"/>
              <a:t>43</a:t>
            </a:fld>
            <a:endParaRPr lang="fr-FR" sz="110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B8A89E3-167C-4EA5-9556-E5ECCEBBF1E8}"/>
              </a:ext>
            </a:extLst>
          </p:cNvPr>
          <p:cNvGrpSpPr/>
          <p:nvPr/>
        </p:nvGrpSpPr>
        <p:grpSpPr>
          <a:xfrm>
            <a:off x="1144365" y="1889399"/>
            <a:ext cx="3800792" cy="3608332"/>
            <a:chOff x="434323" y="1319842"/>
            <a:chExt cx="5167514" cy="4882949"/>
          </a:xfrm>
        </p:grpSpPr>
        <p:sp>
          <p:nvSpPr>
            <p:cNvPr id="2" name="Rectangle 1"/>
            <p:cNvSpPr/>
            <p:nvPr/>
          </p:nvSpPr>
          <p:spPr>
            <a:xfrm>
              <a:off x="1324402" y="2301292"/>
              <a:ext cx="2800721" cy="55864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" name="Ellipse 3"/>
            <p:cNvSpPr/>
            <p:nvPr/>
          </p:nvSpPr>
          <p:spPr>
            <a:xfrm>
              <a:off x="1529556" y="3928424"/>
              <a:ext cx="322017" cy="352003"/>
            </a:xfrm>
            <a:prstGeom prst="ellipse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5" name="Ellipse 4"/>
            <p:cNvSpPr/>
            <p:nvPr/>
          </p:nvSpPr>
          <p:spPr>
            <a:xfrm>
              <a:off x="3574811" y="3937451"/>
              <a:ext cx="322017" cy="35200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202172" y="3338754"/>
              <a:ext cx="1079251" cy="541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0000"/>
                  </a:solidFill>
                </a:rPr>
                <a:t>Triangle</a:t>
              </a:r>
            </a:p>
            <a:p>
              <a:pPr algn="ctr"/>
              <a:r>
                <a:rPr lang="fr-FR" sz="1000" b="1" dirty="0">
                  <a:solidFill>
                    <a:srgbClr val="FF0000"/>
                  </a:solidFill>
                </a:rPr>
                <a:t>Sémiotique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1851574" y="4120972"/>
              <a:ext cx="1723238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>
              <a:stCxn id="4" idx="7"/>
            </p:cNvCxnSpPr>
            <p:nvPr/>
          </p:nvCxnSpPr>
          <p:spPr>
            <a:xfrm flipV="1">
              <a:off x="1804415" y="2706538"/>
              <a:ext cx="793478" cy="127343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>
              <a:stCxn id="5" idx="1"/>
            </p:cNvCxnSpPr>
            <p:nvPr/>
          </p:nvCxnSpPr>
          <p:spPr>
            <a:xfrm flipH="1" flipV="1">
              <a:off x="2825596" y="2706538"/>
              <a:ext cx="796375" cy="128246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2557703" y="2411838"/>
              <a:ext cx="322017" cy="3520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Double flèche verticale 14"/>
            <p:cNvSpPr/>
            <p:nvPr/>
          </p:nvSpPr>
          <p:spPr>
            <a:xfrm>
              <a:off x="1638904" y="4425923"/>
              <a:ext cx="84108" cy="308014"/>
            </a:xfrm>
            <a:prstGeom prst="up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6" name="Double flèche verticale 15"/>
            <p:cNvSpPr/>
            <p:nvPr/>
          </p:nvSpPr>
          <p:spPr>
            <a:xfrm>
              <a:off x="3697955" y="4428631"/>
              <a:ext cx="84108" cy="308014"/>
            </a:xfrm>
            <a:prstGeom prst="up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58690" y="1920047"/>
              <a:ext cx="3498412" cy="333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b="1" dirty="0">
                  <a:solidFill>
                    <a:srgbClr val="FF0000"/>
                  </a:solidFill>
                </a:rPr>
                <a:t>REPRESENTATION MENTALE OMNIPRESENTE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4444705" y="2897489"/>
              <a:ext cx="1157132" cy="216578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Aristote</a:t>
              </a:r>
            </a:p>
            <a:p>
              <a:pPr algn="ctr"/>
              <a:r>
                <a:rPr lang="fr-FR" sz="1200" dirty="0"/>
                <a:t>Peirce</a:t>
              </a:r>
            </a:p>
            <a:p>
              <a:pPr algn="ctr"/>
              <a:endParaRPr lang="fr-FR" sz="700" dirty="0"/>
            </a:p>
            <a:p>
              <a:pPr algn="ctr"/>
              <a:r>
                <a:rPr lang="fr-FR" sz="1200" dirty="0">
                  <a:solidFill>
                    <a:srgbClr val="FF0000"/>
                  </a:solidFill>
                </a:rPr>
                <a:t>Saussure</a:t>
              </a:r>
            </a:p>
            <a:p>
              <a:pPr algn="ctr"/>
              <a:r>
                <a:rPr lang="fr-FR" sz="1200" dirty="0">
                  <a:solidFill>
                    <a:srgbClr val="FF0000"/>
                  </a:solidFill>
                </a:rPr>
                <a:t>Hjelmslev</a:t>
              </a:r>
            </a:p>
            <a:p>
              <a:pPr algn="ctr"/>
              <a:r>
                <a:rPr lang="fr-FR" sz="1200" dirty="0" err="1">
                  <a:solidFill>
                    <a:srgbClr val="FF0000"/>
                  </a:solidFill>
                </a:rPr>
                <a:t>Buyssens</a:t>
              </a:r>
              <a:endParaRPr lang="fr-FR" sz="1200" dirty="0">
                <a:solidFill>
                  <a:srgbClr val="FF0000"/>
                </a:solidFill>
              </a:endParaRPr>
            </a:p>
            <a:p>
              <a:pPr algn="ctr"/>
              <a:endParaRPr lang="fr-FR" sz="700" dirty="0">
                <a:solidFill>
                  <a:srgbClr val="FF0000"/>
                </a:solidFill>
              </a:endParaRPr>
            </a:p>
            <a:p>
              <a:pPr algn="ctr"/>
              <a:r>
                <a:rPr lang="fr-FR" sz="1200" dirty="0">
                  <a:solidFill>
                    <a:schemeClr val="bg1">
                      <a:lumMod val="65000"/>
                    </a:schemeClr>
                  </a:solidFill>
                </a:rPr>
                <a:t>Frege</a:t>
              </a:r>
            </a:p>
            <a:p>
              <a:pPr algn="ctr"/>
              <a:r>
                <a:rPr lang="fr-FR" sz="1200" dirty="0">
                  <a:solidFill>
                    <a:schemeClr val="bg1">
                      <a:lumMod val="65000"/>
                    </a:schemeClr>
                  </a:solidFill>
                </a:rPr>
                <a:t>Carnap</a:t>
              </a:r>
            </a:p>
          </p:txBody>
        </p:sp>
        <p:cxnSp>
          <p:nvCxnSpPr>
            <p:cNvPr id="62" name="Connecteur droit 61"/>
            <p:cNvCxnSpPr>
              <a:cxnSpLocks/>
            </p:cNvCxnSpPr>
            <p:nvPr/>
          </p:nvCxnSpPr>
          <p:spPr>
            <a:xfrm flipV="1">
              <a:off x="4151878" y="2559135"/>
              <a:ext cx="870541" cy="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5012992" y="2562084"/>
              <a:ext cx="1" cy="338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881711" y="5578046"/>
              <a:ext cx="3699268" cy="62474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Tous les </a:t>
              </a:r>
              <a:r>
                <a:rPr lang="fr-FR" sz="1200" dirty="0" err="1">
                  <a:solidFill>
                    <a:schemeClr val="bg1"/>
                  </a:solidFill>
                </a:rPr>
                <a:t>désignants</a:t>
              </a:r>
              <a:r>
                <a:rPr lang="fr-FR" sz="1200" dirty="0">
                  <a:solidFill>
                    <a:schemeClr val="bg1"/>
                  </a:solidFill>
                </a:rPr>
                <a:t> étaient fabriqués par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La main,  le corps, l’esprit d’Homo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B98FFC-925A-4AC5-8F24-7E754422564F}"/>
                </a:ext>
              </a:extLst>
            </p:cNvPr>
            <p:cNvSpPr/>
            <p:nvPr/>
          </p:nvSpPr>
          <p:spPr>
            <a:xfrm>
              <a:off x="434323" y="1319842"/>
              <a:ext cx="4618798" cy="531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Définitions classiques (3 éléments)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0A3C65-DDA5-4FF5-AD38-7E324D8FF244}"/>
                </a:ext>
              </a:extLst>
            </p:cNvPr>
            <p:cNvSpPr/>
            <p:nvPr/>
          </p:nvSpPr>
          <p:spPr>
            <a:xfrm>
              <a:off x="1183838" y="4855326"/>
              <a:ext cx="1126922" cy="31289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DESIGNANT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8466EFD-4CD8-4852-A111-18ECD3F68658}"/>
                </a:ext>
              </a:extLst>
            </p:cNvPr>
            <p:cNvSpPr/>
            <p:nvPr/>
          </p:nvSpPr>
          <p:spPr>
            <a:xfrm>
              <a:off x="3155552" y="4837261"/>
              <a:ext cx="1126922" cy="3128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DESIGNE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5E4FFEE-CAD0-444E-BD6C-58C29E577CFA}"/>
              </a:ext>
            </a:extLst>
          </p:cNvPr>
          <p:cNvGrpSpPr/>
          <p:nvPr/>
        </p:nvGrpSpPr>
        <p:grpSpPr>
          <a:xfrm>
            <a:off x="5712157" y="1299302"/>
            <a:ext cx="5470680" cy="4890781"/>
            <a:chOff x="5712156" y="1299302"/>
            <a:chExt cx="5707617" cy="4890781"/>
          </a:xfrm>
        </p:grpSpPr>
        <p:sp>
          <p:nvSpPr>
            <p:cNvPr id="58" name="ZoneTexte 57"/>
            <p:cNvSpPr txBox="1"/>
            <p:nvPr/>
          </p:nvSpPr>
          <p:spPr>
            <a:xfrm>
              <a:off x="6679077" y="1904937"/>
              <a:ext cx="3739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accent5">
                      <a:lumMod val="75000"/>
                    </a:schemeClr>
                  </a:solidFill>
                </a:rPr>
                <a:t>REPRESENTATION MENTALE PARTIELLE OU INEXISTANTE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214581" y="2292875"/>
              <a:ext cx="16734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accent5">
                      <a:lumMod val="75000"/>
                    </a:schemeClr>
                  </a:solidFill>
                </a:rPr>
                <a:t>Occasionnelle</a:t>
              </a:r>
            </a:p>
            <a:p>
              <a:pPr algn="r"/>
              <a:r>
                <a:rPr lang="fr-FR" sz="1400" dirty="0"/>
                <a:t>(Trace de météorite)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5712156" y="5605308"/>
              <a:ext cx="5707617" cy="5847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Aujourd’hui la plupart des </a:t>
              </a:r>
              <a:r>
                <a:rPr lang="fr-FR" sz="1600" dirty="0" err="1">
                  <a:solidFill>
                    <a:schemeClr val="bg1"/>
                  </a:solidFill>
                </a:rPr>
                <a:t>désignants</a:t>
              </a:r>
              <a:r>
                <a:rPr lang="fr-FR" sz="1600" dirty="0">
                  <a:solidFill>
                    <a:schemeClr val="bg1"/>
                  </a:solidFill>
                </a:rPr>
                <a:t> (segments THÉMATISEURS) sont produits par des machines (photographies, signes calculés)</a:t>
              </a: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9193167" y="2272260"/>
              <a:ext cx="220925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accent5">
                      <a:lumMod val="75000"/>
                    </a:schemeClr>
                  </a:solidFill>
                </a:rPr>
                <a:t>Complète </a:t>
              </a:r>
            </a:p>
            <a:p>
              <a:r>
                <a:rPr lang="fr-FR" sz="1400" dirty="0"/>
                <a:t>(Indexation mathématique)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29CB9E-D85A-48C8-91CB-9AE623878DA4}"/>
                </a:ext>
              </a:extLst>
            </p:cNvPr>
            <p:cNvSpPr/>
            <p:nvPr/>
          </p:nvSpPr>
          <p:spPr>
            <a:xfrm>
              <a:off x="6263039" y="1299302"/>
              <a:ext cx="4618798" cy="531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Définition ANTHROPOGÉNIQUE (2 éléments)</a:t>
              </a:r>
            </a:p>
          </p:txBody>
        </p:sp>
        <p:sp>
          <p:nvSpPr>
            <p:cNvPr id="39" name="Ellipse 38"/>
            <p:cNvSpPr/>
            <p:nvPr/>
          </p:nvSpPr>
          <p:spPr>
            <a:xfrm>
              <a:off x="8346882" y="2313908"/>
              <a:ext cx="387454" cy="435219"/>
            </a:xfrm>
            <a:prstGeom prst="ellipse">
              <a:avLst/>
            </a:prstGeom>
            <a:pattFill prst="solidDmnd">
              <a:fgClr>
                <a:schemeClr val="accent5"/>
              </a:fgClr>
              <a:bgClr>
                <a:schemeClr val="bg1"/>
              </a:bgClr>
            </a:patt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7897894" y="2319462"/>
              <a:ext cx="387454" cy="435219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8781338" y="2321020"/>
              <a:ext cx="387454" cy="43521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092668" y="3307644"/>
              <a:ext cx="979763" cy="500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</a:rPr>
                <a:t>Triangle</a:t>
              </a:r>
            </a:p>
            <a:p>
              <a:pPr algn="ctr"/>
              <a:r>
                <a:rPr lang="fr-FR" sz="1200" b="1" dirty="0">
                  <a:solidFill>
                    <a:srgbClr val="FF0000"/>
                  </a:solidFill>
                </a:rPr>
                <a:t>Sémiotique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Connecteur droit 47"/>
            <p:cNvCxnSpPr>
              <a:stCxn id="44" idx="7"/>
            </p:cNvCxnSpPr>
            <p:nvPr/>
          </p:nvCxnSpPr>
          <p:spPr>
            <a:xfrm flipV="1">
              <a:off x="7619222" y="2729131"/>
              <a:ext cx="816196" cy="133269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>
              <a:stCxn id="45" idx="1"/>
            </p:cNvCxnSpPr>
            <p:nvPr/>
          </p:nvCxnSpPr>
          <p:spPr>
            <a:xfrm flipH="1" flipV="1">
              <a:off x="8668233" y="2729131"/>
              <a:ext cx="686326" cy="134147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74817A8-1735-475D-A50C-A120D1A978A7}"/>
                </a:ext>
              </a:extLst>
            </p:cNvPr>
            <p:cNvSpPr txBox="1"/>
            <p:nvPr/>
          </p:nvSpPr>
          <p:spPr>
            <a:xfrm>
              <a:off x="8033500" y="2766023"/>
              <a:ext cx="1038605" cy="40042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5">
                      <a:lumMod val="75000"/>
                    </a:schemeClr>
                  </a:solidFill>
                </a:rPr>
                <a:t>Partielle</a:t>
              </a:r>
            </a:p>
            <a:p>
              <a:pPr algn="ctr"/>
              <a:r>
                <a:rPr lang="fr-FR" sz="1400" dirty="0"/>
                <a:t>(Photo / Vidéo)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160921" y="3910089"/>
              <a:ext cx="2674028" cy="543207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7356797" y="4011700"/>
              <a:ext cx="307450" cy="342277"/>
            </a:xfrm>
            <a:prstGeom prst="ellipse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9309534" y="4020479"/>
              <a:ext cx="307450" cy="34227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7664248" y="4198927"/>
              <a:ext cx="1645287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FCCC6B67-5105-47D5-A204-51B0D4959682}"/>
                </a:ext>
              </a:extLst>
            </p:cNvPr>
            <p:cNvGrpSpPr/>
            <p:nvPr/>
          </p:nvGrpSpPr>
          <p:grpSpPr>
            <a:xfrm>
              <a:off x="7461199" y="4476400"/>
              <a:ext cx="2046211" cy="287061"/>
              <a:chOff x="7713864" y="4442593"/>
              <a:chExt cx="2046211" cy="330295"/>
            </a:xfrm>
          </p:grpSpPr>
          <p:sp>
            <p:nvSpPr>
              <p:cNvPr id="54" name="Double flèche verticale 53"/>
              <p:cNvSpPr/>
              <p:nvPr/>
            </p:nvSpPr>
            <p:spPr>
              <a:xfrm>
                <a:off x="7713864" y="4448632"/>
                <a:ext cx="80303" cy="324256"/>
              </a:xfrm>
              <a:prstGeom prst="up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Double flèche verticale 54"/>
              <p:cNvSpPr/>
              <p:nvPr/>
            </p:nvSpPr>
            <p:spPr>
              <a:xfrm>
                <a:off x="9679772" y="4442593"/>
                <a:ext cx="80303" cy="299503"/>
              </a:xfrm>
              <a:prstGeom prst="upDownArrow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763003-76A5-49EB-B829-A37D668E919A}"/>
                </a:ext>
              </a:extLst>
            </p:cNvPr>
            <p:cNvSpPr/>
            <p:nvPr/>
          </p:nvSpPr>
          <p:spPr>
            <a:xfrm>
              <a:off x="6845718" y="4799386"/>
              <a:ext cx="1300899" cy="52675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SEGMENT</a:t>
              </a:r>
            </a:p>
            <a:p>
              <a:pPr algn="ctr"/>
              <a:r>
                <a:rPr lang="fr-FR" sz="1400" dirty="0"/>
                <a:t>THEMATISEUR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11C775A-F9A2-4631-AF06-185AEE838476}"/>
                </a:ext>
              </a:extLst>
            </p:cNvPr>
            <p:cNvSpPr/>
            <p:nvPr/>
          </p:nvSpPr>
          <p:spPr>
            <a:xfrm>
              <a:off x="8900950" y="4755879"/>
              <a:ext cx="1157131" cy="5702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SEGMENT</a:t>
              </a:r>
            </a:p>
            <a:p>
              <a:pPr algn="ctr"/>
              <a:r>
                <a:rPr lang="fr-FR" sz="1400" dirty="0"/>
                <a:t>THEMATISE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F6E2104-7DB0-4D33-8D44-6ADB03121EC4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3331B6-CF39-495B-8FDA-752C0FA958E3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82575AF-C374-475D-AC3A-AA5BA1C8CAFD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B4DAD26-C5E1-4D36-AF8D-5454F410DF6E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171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9EBF123-FAEE-3EAC-F6DA-2DC746F444D3}"/>
              </a:ext>
            </a:extLst>
          </p:cNvPr>
          <p:cNvSpPr/>
          <p:nvPr/>
        </p:nvSpPr>
        <p:spPr>
          <a:xfrm>
            <a:off x="5898382" y="2140531"/>
            <a:ext cx="4783008" cy="83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D96633-AB32-E6DD-C011-3EB44A7EF22A}"/>
              </a:ext>
            </a:extLst>
          </p:cNvPr>
          <p:cNvSpPr/>
          <p:nvPr/>
        </p:nvSpPr>
        <p:spPr>
          <a:xfrm>
            <a:off x="1165609" y="2090051"/>
            <a:ext cx="2509321" cy="3469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349885-4A2E-4349-943F-681064DF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2C219F-96B4-4615-AAB1-46D519A0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5CDD8E-39FD-4615-95EC-BD2B9698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BADB93-96D7-4B91-B665-728A26BDA9A1}"/>
              </a:ext>
            </a:extLst>
          </p:cNvPr>
          <p:cNvSpPr txBox="1"/>
          <p:nvPr/>
        </p:nvSpPr>
        <p:spPr>
          <a:xfrm>
            <a:off x="4668900" y="310712"/>
            <a:ext cx="279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</a:rPr>
              <a:t>Recapitulatif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01C6BA7-506A-4CB4-B0BB-E6DB4997ECB7}"/>
              </a:ext>
            </a:extLst>
          </p:cNvPr>
          <p:cNvGrpSpPr/>
          <p:nvPr/>
        </p:nvGrpSpPr>
        <p:grpSpPr>
          <a:xfrm>
            <a:off x="6116954" y="2309561"/>
            <a:ext cx="2007320" cy="2949779"/>
            <a:chOff x="1688431" y="1708485"/>
            <a:chExt cx="2316153" cy="29497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60548C-4C8D-40B4-BCC6-C49D6E97442D}"/>
                </a:ext>
              </a:extLst>
            </p:cNvPr>
            <p:cNvSpPr/>
            <p:nvPr/>
          </p:nvSpPr>
          <p:spPr>
            <a:xfrm>
              <a:off x="1701897" y="1708485"/>
              <a:ext cx="2302687" cy="5235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Homo Technicien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E64643-E040-4107-AC17-1F315BF1181D}"/>
                </a:ext>
              </a:extLst>
            </p:cNvPr>
            <p:cNvSpPr/>
            <p:nvPr/>
          </p:nvSpPr>
          <p:spPr>
            <a:xfrm>
              <a:off x="1700210" y="2729210"/>
              <a:ext cx="2302687" cy="368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Segmente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38CB8E-502D-4FC8-870E-F3E5EB628919}"/>
                </a:ext>
              </a:extLst>
            </p:cNvPr>
            <p:cNvSpPr/>
            <p:nvPr/>
          </p:nvSpPr>
          <p:spPr>
            <a:xfrm>
              <a:off x="1688431" y="3286193"/>
              <a:ext cx="2302687" cy="368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Transversalise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98870C-AF06-4536-B05C-C3CEE65E1DF7}"/>
                </a:ext>
              </a:extLst>
            </p:cNvPr>
            <p:cNvSpPr/>
            <p:nvPr/>
          </p:nvSpPr>
          <p:spPr>
            <a:xfrm>
              <a:off x="1700211" y="3790784"/>
              <a:ext cx="2302687" cy="368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Panoplise</a:t>
              </a:r>
              <a:endParaRPr lang="fr-FR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025BD0-5EE9-49E7-A8EF-724BC26B8734}"/>
                </a:ext>
              </a:extLst>
            </p:cNvPr>
            <p:cNvSpPr/>
            <p:nvPr/>
          </p:nvSpPr>
          <p:spPr>
            <a:xfrm>
              <a:off x="1700210" y="4290190"/>
              <a:ext cx="2302687" cy="368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Protocolise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F0A80A3-12CD-4120-92BC-9ADCEB8BAE7B}"/>
              </a:ext>
            </a:extLst>
          </p:cNvPr>
          <p:cNvGrpSpPr/>
          <p:nvPr/>
        </p:nvGrpSpPr>
        <p:grpSpPr>
          <a:xfrm>
            <a:off x="1417373" y="2342396"/>
            <a:ext cx="2024568" cy="2882384"/>
            <a:chOff x="6877893" y="1767239"/>
            <a:chExt cx="2317843" cy="28823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2C8B8F-6A38-4DA2-90DE-427EDE96CAA7}"/>
                </a:ext>
              </a:extLst>
            </p:cNvPr>
            <p:cNvSpPr/>
            <p:nvPr/>
          </p:nvSpPr>
          <p:spPr>
            <a:xfrm>
              <a:off x="6877893" y="1767239"/>
              <a:ext cx="2302687" cy="5235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Corps d’Homo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1848BA-67EB-49EB-8E0C-EE1394664EE6}"/>
                </a:ext>
              </a:extLst>
            </p:cNvPr>
            <p:cNvSpPr/>
            <p:nvPr/>
          </p:nvSpPr>
          <p:spPr>
            <a:xfrm>
              <a:off x="6877893" y="2786787"/>
              <a:ext cx="2302687" cy="368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Segmentarisant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1EB495-2D58-4524-97D4-01791AAC00ED}"/>
                </a:ext>
              </a:extLst>
            </p:cNvPr>
            <p:cNvSpPr/>
            <p:nvPr/>
          </p:nvSpPr>
          <p:spPr>
            <a:xfrm>
              <a:off x="6881270" y="3277552"/>
              <a:ext cx="2302687" cy="368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Transversalisant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C445DF-9B67-42FB-A90E-4221310DDECC}"/>
                </a:ext>
              </a:extLst>
            </p:cNvPr>
            <p:cNvSpPr/>
            <p:nvPr/>
          </p:nvSpPr>
          <p:spPr>
            <a:xfrm>
              <a:off x="6893049" y="3782143"/>
              <a:ext cx="2302687" cy="368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Panoplisant</a:t>
              </a:r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62771C-0D30-4E89-912A-FE7543566583}"/>
                </a:ext>
              </a:extLst>
            </p:cNvPr>
            <p:cNvSpPr/>
            <p:nvPr/>
          </p:nvSpPr>
          <p:spPr>
            <a:xfrm>
              <a:off x="6893048" y="4281549"/>
              <a:ext cx="2302687" cy="368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Protocolisant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58E59E8-86AC-4A18-B2D5-C2682F304998}"/>
              </a:ext>
            </a:extLst>
          </p:cNvPr>
          <p:cNvSpPr/>
          <p:nvPr/>
        </p:nvSpPr>
        <p:spPr>
          <a:xfrm>
            <a:off x="0" y="-6096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3DA91D-0AF5-41BB-B8B7-E805EABB5D70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09EF519-60AD-44B0-91C6-7B220C0C397F}"/>
              </a:ext>
            </a:extLst>
          </p:cNvPr>
          <p:cNvCxnSpPr/>
          <p:nvPr/>
        </p:nvCxnSpPr>
        <p:spPr>
          <a:xfrm>
            <a:off x="847344" y="265988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B303BD4-416F-4391-BE94-AC8C5DC73900}"/>
              </a:ext>
            </a:extLst>
          </p:cNvPr>
          <p:cNvCxnSpPr/>
          <p:nvPr/>
        </p:nvCxnSpPr>
        <p:spPr>
          <a:xfrm>
            <a:off x="11350752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7D26723-13A7-EB8D-AB57-6B25B0D48E32}"/>
              </a:ext>
            </a:extLst>
          </p:cNvPr>
          <p:cNvGrpSpPr/>
          <p:nvPr/>
        </p:nvGrpSpPr>
        <p:grpSpPr>
          <a:xfrm>
            <a:off x="3439037" y="3351887"/>
            <a:ext cx="2685078" cy="1861111"/>
            <a:chOff x="3439037" y="3040394"/>
            <a:chExt cx="2434808" cy="1861111"/>
          </a:xfrm>
          <a:solidFill>
            <a:srgbClr val="C00000"/>
          </a:solidFill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BE92099-2F48-4A09-82F4-39BFDDE3DB77}"/>
                </a:ext>
              </a:extLst>
            </p:cNvPr>
            <p:cNvSpPr/>
            <p:nvPr/>
          </p:nvSpPr>
          <p:spPr>
            <a:xfrm>
              <a:off x="3933646" y="3040394"/>
              <a:ext cx="1518246" cy="186111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700" dirty="0"/>
                <a:t>Cohérence</a:t>
              </a:r>
            </a:p>
            <a:p>
              <a:pPr algn="ctr"/>
              <a:r>
                <a:rPr lang="fr-FR" sz="1700" dirty="0"/>
                <a:t>Bio-Techno</a:t>
              </a:r>
            </a:p>
            <a:p>
              <a:pPr algn="ctr"/>
              <a:r>
                <a:rPr lang="fr-FR" sz="1700" dirty="0"/>
                <a:t>Sémiotique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197CA4E-CD0E-476A-8C1E-43AD96CC86F0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>
              <a:off x="3450335" y="3224432"/>
              <a:ext cx="483311" cy="74651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77AB18D9-ADDF-4C75-ACB3-25B77FF01018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>
              <a:off x="3439037" y="3729023"/>
              <a:ext cx="494609" cy="24192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2DA89D4-FFC7-4D78-8F04-0D99034DD6BE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V="1">
              <a:off x="3448920" y="3970950"/>
              <a:ext cx="484726" cy="26266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3C5C8C7-C72A-467E-8209-A1610E71C2B7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V="1">
              <a:off x="3448920" y="3970950"/>
              <a:ext cx="484726" cy="76206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EF9FFF2E-0822-4F4F-B466-E3C0B6CB1FE3}"/>
                </a:ext>
              </a:extLst>
            </p:cNvPr>
            <p:cNvCxnSpPr>
              <a:cxnSpLocks/>
              <a:stCxn id="35" idx="6"/>
            </p:cNvCxnSpPr>
            <p:nvPr/>
          </p:nvCxnSpPr>
          <p:spPr>
            <a:xfrm flipV="1">
              <a:off x="5451892" y="3229616"/>
              <a:ext cx="409236" cy="74133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78E1F89-958D-4767-A886-EEE0D2AA248F}"/>
                </a:ext>
              </a:extLst>
            </p:cNvPr>
            <p:cNvCxnSpPr>
              <a:cxnSpLocks/>
              <a:stCxn id="35" idx="6"/>
            </p:cNvCxnSpPr>
            <p:nvPr/>
          </p:nvCxnSpPr>
          <p:spPr>
            <a:xfrm flipV="1">
              <a:off x="5451892" y="3720382"/>
              <a:ext cx="412069" cy="25056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CA3614E0-C574-49BD-AA4F-D8D104653FF2}"/>
                </a:ext>
              </a:extLst>
            </p:cNvPr>
            <p:cNvCxnSpPr>
              <a:cxnSpLocks/>
              <a:stCxn id="35" idx="6"/>
            </p:cNvCxnSpPr>
            <p:nvPr/>
          </p:nvCxnSpPr>
          <p:spPr>
            <a:xfrm>
              <a:off x="5451892" y="3970950"/>
              <a:ext cx="421953" cy="25402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5B76FC77-8581-4EC6-AC59-1A300B7F9008}"/>
                </a:ext>
              </a:extLst>
            </p:cNvPr>
            <p:cNvCxnSpPr>
              <a:cxnSpLocks/>
              <a:stCxn id="35" idx="6"/>
            </p:cNvCxnSpPr>
            <p:nvPr/>
          </p:nvCxnSpPr>
          <p:spPr>
            <a:xfrm>
              <a:off x="5451892" y="3970950"/>
              <a:ext cx="421952" cy="75342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5516AA3-7619-4F6D-AF2B-EB734963EEEF}"/>
              </a:ext>
            </a:extLst>
          </p:cNvPr>
          <p:cNvSpPr/>
          <p:nvPr/>
        </p:nvSpPr>
        <p:spPr>
          <a:xfrm>
            <a:off x="8517068" y="2306687"/>
            <a:ext cx="1995650" cy="5235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Homo Sémioticien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040218-C765-4959-A42C-812B70E3A112}"/>
              </a:ext>
            </a:extLst>
          </p:cNvPr>
          <p:cNvSpPr/>
          <p:nvPr/>
        </p:nvSpPr>
        <p:spPr>
          <a:xfrm>
            <a:off x="8515606" y="3327411"/>
            <a:ext cx="1995650" cy="199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Segmente</a:t>
            </a:r>
          </a:p>
          <a:p>
            <a:pPr algn="ctr"/>
            <a:r>
              <a:rPr lang="fr-FR" dirty="0"/>
              <a:t>Transversalise</a:t>
            </a:r>
          </a:p>
          <a:p>
            <a:pPr algn="ctr"/>
            <a:r>
              <a:rPr lang="fr-FR" dirty="0" err="1"/>
              <a:t>Panoplise</a:t>
            </a:r>
            <a:endParaRPr lang="fr-FR" dirty="0"/>
          </a:p>
          <a:p>
            <a:pPr algn="ctr"/>
            <a:r>
              <a:rPr lang="fr-FR" dirty="0"/>
              <a:t>Protocolise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highlight>
                  <a:srgbClr val="99FFCC"/>
                </a:highlight>
              </a:rPr>
              <a:t>Avec des segments</a:t>
            </a: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highlight>
                  <a:srgbClr val="99FFCC"/>
                </a:highlight>
              </a:rPr>
              <a:t>Non opérationnels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B76F876-6E52-4C60-A593-C83719EE2163}"/>
              </a:ext>
            </a:extLst>
          </p:cNvPr>
          <p:cNvSpPr txBox="1"/>
          <p:nvPr/>
        </p:nvSpPr>
        <p:spPr>
          <a:xfrm>
            <a:off x="1290345" y="1358005"/>
            <a:ext cx="2345454" cy="646331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Homo Etat-Moment d’Univers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4A52AA-5AF4-47C0-94E9-E40652F1A5AB}"/>
              </a:ext>
            </a:extLst>
          </p:cNvPr>
          <p:cNvSpPr/>
          <p:nvPr/>
        </p:nvSpPr>
        <p:spPr>
          <a:xfrm>
            <a:off x="1165609" y="5689737"/>
            <a:ext cx="9345647" cy="5351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Référentiels utilisés : TOPOLOGIQUES, CYBERNETIQUES, LOGICO-SEMIOTIQUES, PRESENTIVITE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C707BED-9CD0-73BD-E9C5-1BE402BA8E19}"/>
              </a:ext>
            </a:extLst>
          </p:cNvPr>
          <p:cNvCxnSpPr/>
          <p:nvPr/>
        </p:nvCxnSpPr>
        <p:spPr>
          <a:xfrm>
            <a:off x="3674930" y="2582420"/>
            <a:ext cx="2223452" cy="0"/>
          </a:xfrm>
          <a:prstGeom prst="straightConnector1">
            <a:avLst/>
          </a:prstGeom>
          <a:ln w="76200">
            <a:solidFill>
              <a:srgbClr val="00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9787BF4-040F-9E93-2169-758532106F41}"/>
              </a:ext>
            </a:extLst>
          </p:cNvPr>
          <p:cNvSpPr txBox="1"/>
          <p:nvPr/>
        </p:nvSpPr>
        <p:spPr>
          <a:xfrm>
            <a:off x="3857081" y="2140531"/>
            <a:ext cx="18726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Points de Passage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F75515-361C-139D-7E07-987E677DACE4}"/>
              </a:ext>
            </a:extLst>
          </p:cNvPr>
          <p:cNvSpPr txBox="1"/>
          <p:nvPr/>
        </p:nvSpPr>
        <p:spPr>
          <a:xfrm>
            <a:off x="6838721" y="1371331"/>
            <a:ext cx="2951770" cy="646331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Homo s’est constitué comme </a:t>
            </a:r>
          </a:p>
          <a:p>
            <a:pPr algn="ctr"/>
            <a:r>
              <a:rPr lang="fr-FR" dirty="0"/>
              <a:t>Un animal techno-sémiotique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47DC551-6185-2B2A-799A-B8F8BFD80D12}"/>
              </a:ext>
            </a:extLst>
          </p:cNvPr>
          <p:cNvSpPr txBox="1"/>
          <p:nvPr/>
        </p:nvSpPr>
        <p:spPr>
          <a:xfrm>
            <a:off x="1326384" y="839173"/>
            <a:ext cx="22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Evolution darwinienne</a:t>
            </a:r>
          </a:p>
        </p:txBody>
      </p:sp>
    </p:spTree>
    <p:extLst>
      <p:ext uri="{BB962C8B-B14F-4D97-AF65-F5344CB8AC3E}">
        <p14:creationId xmlns:p14="http://schemas.microsoft.com/office/powerpoint/2010/main" val="2064387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6962" y="2284132"/>
            <a:ext cx="665438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Fondement des</a:t>
            </a:r>
          </a:p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Sciences humaines</a:t>
            </a:r>
            <a:endParaRPr lang="fr-FR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45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14A59-5F8B-4E34-9E53-7F26D7002B97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638F3-928F-4185-9BDC-F6A8BDB29185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742C7F5-207E-46DF-B663-4478D1F6F2DE}"/>
              </a:ext>
            </a:extLst>
          </p:cNvPr>
          <p:cNvCxnSpPr/>
          <p:nvPr/>
        </p:nvCxnSpPr>
        <p:spPr>
          <a:xfrm>
            <a:off x="847344" y="265988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CC0925-DAFC-4519-AFFB-F9854C18FD36}"/>
              </a:ext>
            </a:extLst>
          </p:cNvPr>
          <p:cNvCxnSpPr/>
          <p:nvPr/>
        </p:nvCxnSpPr>
        <p:spPr>
          <a:xfrm>
            <a:off x="11350752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84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DCB3B4-D743-4122-8A0F-28E0198A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E4E6FF-EE9E-44A3-82D1-CBE7AEA0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1F1DBB-9B49-4149-946F-A3715F18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E72BFF-B395-4D26-BADF-0DBD5AEEEFF7}"/>
              </a:ext>
            </a:extLst>
          </p:cNvPr>
          <p:cNvSpPr txBox="1"/>
          <p:nvPr/>
        </p:nvSpPr>
        <p:spPr>
          <a:xfrm>
            <a:off x="4042631" y="219388"/>
            <a:ext cx="4100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Sciences humaines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3ADB43D-0ED1-4890-919D-85D821D3CFA3}"/>
              </a:ext>
            </a:extLst>
          </p:cNvPr>
          <p:cNvGrpSpPr/>
          <p:nvPr/>
        </p:nvGrpSpPr>
        <p:grpSpPr>
          <a:xfrm>
            <a:off x="1164567" y="1140111"/>
            <a:ext cx="9903124" cy="5003289"/>
            <a:chOff x="380260" y="1140111"/>
            <a:chExt cx="11355646" cy="500328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B2CE241-678C-4E0A-929A-D3D2E00A52EC}"/>
                </a:ext>
              </a:extLst>
            </p:cNvPr>
            <p:cNvSpPr/>
            <p:nvPr/>
          </p:nvSpPr>
          <p:spPr>
            <a:xfrm>
              <a:off x="2136099" y="1797199"/>
              <a:ext cx="1518952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Histoire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AD26BE1-D359-41CE-9560-2926879C437D}"/>
                </a:ext>
              </a:extLst>
            </p:cNvPr>
            <p:cNvSpPr/>
            <p:nvPr/>
          </p:nvSpPr>
          <p:spPr>
            <a:xfrm>
              <a:off x="4657449" y="2191547"/>
              <a:ext cx="1717953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Sémiotique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9286E1B-CFCC-459D-82FB-D413BBAB90B4}"/>
                </a:ext>
              </a:extLst>
            </p:cNvPr>
            <p:cNvSpPr/>
            <p:nvPr/>
          </p:nvSpPr>
          <p:spPr>
            <a:xfrm>
              <a:off x="7450079" y="1827642"/>
              <a:ext cx="1717953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Linguistique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6BE1D2A-5ECA-438C-B9A9-BD9D777C4AB8}"/>
                </a:ext>
              </a:extLst>
            </p:cNvPr>
            <p:cNvSpPr/>
            <p:nvPr/>
          </p:nvSpPr>
          <p:spPr>
            <a:xfrm>
              <a:off x="3233105" y="3150154"/>
              <a:ext cx="1717953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Sociologie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B316C5C-40A3-4445-87C3-41876F9EA520}"/>
                </a:ext>
              </a:extLst>
            </p:cNvPr>
            <p:cNvSpPr/>
            <p:nvPr/>
          </p:nvSpPr>
          <p:spPr>
            <a:xfrm>
              <a:off x="5997475" y="3103840"/>
              <a:ext cx="1895543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Anthropologie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127D8AB-06EE-4D49-9480-14794698EE6C}"/>
                </a:ext>
              </a:extLst>
            </p:cNvPr>
            <p:cNvSpPr/>
            <p:nvPr/>
          </p:nvSpPr>
          <p:spPr>
            <a:xfrm>
              <a:off x="1616375" y="4175997"/>
              <a:ext cx="1895543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Ethnologies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0B9BD1B-85C0-4C54-9364-C2E435CE47A3}"/>
                </a:ext>
              </a:extLst>
            </p:cNvPr>
            <p:cNvSpPr/>
            <p:nvPr/>
          </p:nvSpPr>
          <p:spPr>
            <a:xfrm>
              <a:off x="5820574" y="5098427"/>
              <a:ext cx="1895543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Musicologies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6F77390-7FCF-4F49-9B62-1EE9EE49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22" y="1600616"/>
              <a:ext cx="1389020" cy="1063744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4E9DD1D9-F5D9-4AAF-8EB5-64BCBA450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377" y="1576019"/>
              <a:ext cx="1792641" cy="1198876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883A3524-4018-4141-ADEF-12C2D4EB7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483" y="4816895"/>
              <a:ext cx="1563649" cy="125026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48C02F4-5F54-4C3D-8932-7DF70CA31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2541" y="3252841"/>
              <a:ext cx="1421801" cy="183147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B942E06-AA21-4EED-8BD1-2A8DD9562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60" y="4998671"/>
              <a:ext cx="1895543" cy="1063744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50E4249-19F1-4243-A7B1-5B4AE566F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184" y="1140111"/>
              <a:ext cx="1835727" cy="94632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1B010198-32AA-4302-8C38-1BA245AFC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356" y="4686872"/>
              <a:ext cx="1128296" cy="1456528"/>
            </a:xfrm>
            <a:prstGeom prst="rect">
              <a:avLst/>
            </a:prstGeom>
          </p:spPr>
        </p:pic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E3EFF35-672B-411F-9962-E5D942141C79}"/>
                </a:ext>
              </a:extLst>
            </p:cNvPr>
            <p:cNvSpPr/>
            <p:nvPr/>
          </p:nvSpPr>
          <p:spPr>
            <a:xfrm>
              <a:off x="4294883" y="4196752"/>
              <a:ext cx="1895543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Psychologies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3AC0FE8-68E7-46FE-B6A2-9ED0BCA78657}"/>
                </a:ext>
              </a:extLst>
            </p:cNvPr>
            <p:cNvSpPr/>
            <p:nvPr/>
          </p:nvSpPr>
          <p:spPr>
            <a:xfrm>
              <a:off x="8091927" y="3551691"/>
              <a:ext cx="1895543" cy="7886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Philosophies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FA477C1-8A3D-4E09-B495-5CE4B525825F}"/>
                </a:ext>
              </a:extLst>
            </p:cNvPr>
            <p:cNvSpPr/>
            <p:nvPr/>
          </p:nvSpPr>
          <p:spPr>
            <a:xfrm>
              <a:off x="9568498" y="5612425"/>
              <a:ext cx="2167408" cy="5309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Fondements 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B39BA04-A8E6-438B-B37F-5910CC62133A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7ADF24-FDF2-4F5E-89F0-4D17825A3632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70A5E45-C96B-4D93-BE15-F34800D74E15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5D50E85-B858-4846-9AFC-6ECA2F9597FD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58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DCB3B4-D743-4122-8A0F-28E0198A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E4E6FF-EE9E-44A3-82D1-CBE7AEA0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1F1DBB-9B49-4149-946F-A3715F18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E72BFF-B395-4D26-BADF-0DBD5AEEEFF7}"/>
              </a:ext>
            </a:extLst>
          </p:cNvPr>
          <p:cNvSpPr txBox="1"/>
          <p:nvPr/>
        </p:nvSpPr>
        <p:spPr>
          <a:xfrm>
            <a:off x="2159249" y="159447"/>
            <a:ext cx="7873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Sciences humaines et </a:t>
            </a:r>
            <a:r>
              <a:rPr lang="fr-FR" sz="4000" i="1" dirty="0">
                <a:solidFill>
                  <a:srgbClr val="FF0000"/>
                </a:solidFill>
              </a:rPr>
              <a:t>Anthropogénie</a:t>
            </a:r>
            <a:endParaRPr lang="fr-FR" i="1" dirty="0">
              <a:solidFill>
                <a:srgbClr val="FF000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4408A88-624E-49F0-BC6C-E59A4FB7BAA8}"/>
              </a:ext>
            </a:extLst>
          </p:cNvPr>
          <p:cNvGrpSpPr/>
          <p:nvPr/>
        </p:nvGrpSpPr>
        <p:grpSpPr>
          <a:xfrm>
            <a:off x="1121435" y="1655249"/>
            <a:ext cx="9998014" cy="4112323"/>
            <a:chOff x="619760" y="1655249"/>
            <a:chExt cx="11232928" cy="411232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B2CE241-678C-4E0A-929A-D3D2E00A52EC}"/>
                </a:ext>
              </a:extLst>
            </p:cNvPr>
            <p:cNvSpPr/>
            <p:nvPr/>
          </p:nvSpPr>
          <p:spPr>
            <a:xfrm>
              <a:off x="3745211" y="1690778"/>
              <a:ext cx="1483817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Histoire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AD26BE1-D359-41CE-9560-2926879C437D}"/>
                </a:ext>
              </a:extLst>
            </p:cNvPr>
            <p:cNvSpPr/>
            <p:nvPr/>
          </p:nvSpPr>
          <p:spPr>
            <a:xfrm>
              <a:off x="6045988" y="1690778"/>
              <a:ext cx="1678215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Sémiotique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9286E1B-CFCC-459D-82FB-D413BBAB90B4}"/>
                </a:ext>
              </a:extLst>
            </p:cNvPr>
            <p:cNvSpPr/>
            <p:nvPr/>
          </p:nvSpPr>
          <p:spPr>
            <a:xfrm>
              <a:off x="8644516" y="1690778"/>
              <a:ext cx="1678215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Linguistique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6BE1D2A-5ECA-438C-B9A9-BD9D777C4AB8}"/>
                </a:ext>
              </a:extLst>
            </p:cNvPr>
            <p:cNvSpPr/>
            <p:nvPr/>
          </p:nvSpPr>
          <p:spPr>
            <a:xfrm>
              <a:off x="4944815" y="3016908"/>
              <a:ext cx="1678215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Sociologie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B316C5C-40A3-4445-87C3-41876F9EA520}"/>
                </a:ext>
              </a:extLst>
            </p:cNvPr>
            <p:cNvSpPr/>
            <p:nvPr/>
          </p:nvSpPr>
          <p:spPr>
            <a:xfrm>
              <a:off x="7282504" y="3016909"/>
              <a:ext cx="1851697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Anthropologie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3AC0FE8-68E7-46FE-B6A2-9ED0BCA78657}"/>
                </a:ext>
              </a:extLst>
            </p:cNvPr>
            <p:cNvSpPr/>
            <p:nvPr/>
          </p:nvSpPr>
          <p:spPr>
            <a:xfrm>
              <a:off x="10000991" y="3016909"/>
              <a:ext cx="1851697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Philosophies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E3EFF35-672B-411F-9962-E5D942141C79}"/>
                </a:ext>
              </a:extLst>
            </p:cNvPr>
            <p:cNvSpPr/>
            <p:nvPr/>
          </p:nvSpPr>
          <p:spPr>
            <a:xfrm>
              <a:off x="3441932" y="4528245"/>
              <a:ext cx="1851697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Psychologies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0B9BD1B-85C0-4C54-9364-C2E435CE47A3}"/>
                </a:ext>
              </a:extLst>
            </p:cNvPr>
            <p:cNvSpPr/>
            <p:nvPr/>
          </p:nvSpPr>
          <p:spPr>
            <a:xfrm>
              <a:off x="6127200" y="4525002"/>
              <a:ext cx="1851697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Musicologies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DB34AF7-4E8D-4FD3-AA87-C92A92AF17A2}"/>
                </a:ext>
              </a:extLst>
            </p:cNvPr>
            <p:cNvSpPr txBox="1"/>
            <p:nvPr/>
          </p:nvSpPr>
          <p:spPr>
            <a:xfrm>
              <a:off x="4011554" y="2598599"/>
              <a:ext cx="933269" cy="312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FF0000"/>
                  </a:solidFill>
                </a:rPr>
                <a:t>…, </a:t>
              </a:r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12 , …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B55F211-292C-42E9-A1EF-023AD36D9BDC}"/>
                </a:ext>
              </a:extLst>
            </p:cNvPr>
            <p:cNvSpPr txBox="1"/>
            <p:nvPr/>
          </p:nvSpPr>
          <p:spPr>
            <a:xfrm>
              <a:off x="6319780" y="2601238"/>
              <a:ext cx="1159292" cy="312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4, </a:t>
              </a:r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5, </a:t>
              </a:r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7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2B7EBDE-CC38-448F-A0F8-449D4A82EF53}"/>
                </a:ext>
              </a:extLst>
            </p:cNvPr>
            <p:cNvSpPr txBox="1"/>
            <p:nvPr/>
          </p:nvSpPr>
          <p:spPr>
            <a:xfrm>
              <a:off x="8835261" y="2644163"/>
              <a:ext cx="1394934" cy="312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10, </a:t>
              </a:r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16, </a:t>
              </a:r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17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BBBF1E9-98DA-4131-AF6C-B0C78C7F0D55}"/>
                </a:ext>
              </a:extLst>
            </p:cNvPr>
            <p:cNvSpPr txBox="1"/>
            <p:nvPr/>
          </p:nvSpPr>
          <p:spPr>
            <a:xfrm>
              <a:off x="5279652" y="3945708"/>
              <a:ext cx="1037463" cy="312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26 à </a:t>
              </a:r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29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FFE11D2-7EA8-4A0F-AABC-CD97D8F4D779}"/>
                </a:ext>
              </a:extLst>
            </p:cNvPr>
            <p:cNvSpPr txBox="1"/>
            <p:nvPr/>
          </p:nvSpPr>
          <p:spPr>
            <a:xfrm>
              <a:off x="8014131" y="3942778"/>
              <a:ext cx="538930" cy="312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24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EDAEC33-9095-4705-AECE-A774339BC41A}"/>
                </a:ext>
              </a:extLst>
            </p:cNvPr>
            <p:cNvSpPr txBox="1"/>
            <p:nvPr/>
          </p:nvSpPr>
          <p:spPr>
            <a:xfrm>
              <a:off x="10715153" y="3938904"/>
              <a:ext cx="538930" cy="312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21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61B9948-6FD8-4B1B-ABEC-D50F9A68C4C6}"/>
                </a:ext>
              </a:extLst>
            </p:cNvPr>
            <p:cNvSpPr txBox="1"/>
            <p:nvPr/>
          </p:nvSpPr>
          <p:spPr>
            <a:xfrm>
              <a:off x="4128653" y="5454839"/>
              <a:ext cx="538930" cy="312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24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ED9A8E6-2487-4479-AB06-E6DF8FBDF78D}"/>
                </a:ext>
              </a:extLst>
            </p:cNvPr>
            <p:cNvSpPr txBox="1"/>
            <p:nvPr/>
          </p:nvSpPr>
          <p:spPr>
            <a:xfrm>
              <a:off x="6583757" y="5454839"/>
              <a:ext cx="966931" cy="312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10, </a:t>
              </a:r>
              <a:r>
                <a:rPr lang="fr-FR" sz="1200" dirty="0" err="1">
                  <a:solidFill>
                    <a:srgbClr val="FF0000"/>
                  </a:solidFill>
                </a:rPr>
                <a:t>Ch</a:t>
              </a:r>
              <a:r>
                <a:rPr lang="fr-FR" sz="1200" dirty="0">
                  <a:solidFill>
                    <a:srgbClr val="FF0000"/>
                  </a:solidFill>
                </a:rPr>
                <a:t> 15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55567FE-8807-4080-B612-0CA57406FB71}"/>
                </a:ext>
              </a:extLst>
            </p:cNvPr>
            <p:cNvSpPr/>
            <p:nvPr/>
          </p:nvSpPr>
          <p:spPr>
            <a:xfrm>
              <a:off x="8592016" y="4544379"/>
              <a:ext cx="1851697" cy="910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Etc.</a:t>
              </a: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5DC098C1-2078-4B1D-95C6-722689662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60" y="1655249"/>
              <a:ext cx="2276796" cy="322635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A42CAE9-F9C4-4487-9F10-434A51A95E2E}"/>
                </a:ext>
              </a:extLst>
            </p:cNvPr>
            <p:cNvSpPr txBox="1"/>
            <p:nvPr/>
          </p:nvSpPr>
          <p:spPr>
            <a:xfrm>
              <a:off x="976390" y="5080960"/>
              <a:ext cx="1350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30 chapitres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470EF53-0814-4096-A3C8-6EE0A973214B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7554C7-C9FF-4480-8ABB-E530D79DCCD3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B93EE9BB-A979-4737-876A-1BE8C797E58D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75987DB-9DFC-4D62-A2A2-FF26242FFDF8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918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37EE99-6CF4-43B0-A3C6-EF6C944E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D30160-0889-45E5-A4DA-59D5BA5E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BC4667-F5BE-4307-BF7E-9FCEF509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23247B-1C7E-4E25-8408-4B8E7BF361CC}"/>
              </a:ext>
            </a:extLst>
          </p:cNvPr>
          <p:cNvSpPr txBox="1"/>
          <p:nvPr/>
        </p:nvSpPr>
        <p:spPr>
          <a:xfrm>
            <a:off x="4180655" y="343213"/>
            <a:ext cx="3827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Interdisciplinarité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68DA03-0556-4C5D-B197-99FF5DDA9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78" y="1628775"/>
            <a:ext cx="1657350" cy="863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alt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Référentiel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TOPOLOGIE</a:t>
            </a:r>
            <a:endParaRPr kumimoji="0" lang="fr-FR" altLang="fr-FR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A9B093E-0A9C-4B06-86FD-ABE922F4B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398" y="1628775"/>
            <a:ext cx="1655763" cy="863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fr-FR" alt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Référentiel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CYBERNETIQUE</a:t>
            </a:r>
            <a:endParaRPr kumimoji="0" lang="fr-FR" altLang="fr-FR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2D9FBA5-91FD-44B0-952D-21B97FDE6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840" y="1628775"/>
            <a:ext cx="1657350" cy="863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Référentiel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LOGICO-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SEMIOTIQUES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66F2AC6-0134-4593-B08A-0938FF9D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503" y="1628775"/>
            <a:ext cx="1657350" cy="863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Référentiel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PRESENTIVITE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5B9F3DF-6C8F-48B0-8F11-70E7C04D2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78" y="2915666"/>
            <a:ext cx="7343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fr-FR" altLang="fr-FR" sz="2000" u="sng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Un avantage décisif de ces quatre référentiels est leur </a:t>
            </a:r>
            <a:r>
              <a:rPr lang="fr-FR" altLang="fr-FR" sz="2000" b="1" u="sng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interdisciplinarité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. Ils trouvent aussi bien des applications en </a:t>
            </a:r>
            <a:r>
              <a:rPr lang="fr-FR" altLang="fr-FR" sz="2000" dirty="0">
                <a:solidFill>
                  <a:srgbClr val="FF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sciences naturelles, en sciences humaines, en technique.</a:t>
            </a:r>
            <a:endParaRPr lang="fr-FR" altLang="fr-FR" sz="2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0C66CBC-E9A3-400F-AF5E-DA4C0C77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273" y="4536281"/>
            <a:ext cx="7372580" cy="100806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ARCHITECTURE, SCULPTURE, PEINTURE, IMAGES,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MODE, VETEMENTS, CUISINE, MUSIQUE,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CULTURE, CIVILISATION, EPOQUE,…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142E5-8624-4A28-8693-60F81D1AB4B9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F34A5-78ED-477E-A89B-9F131CDAD88F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D78E86B-7A90-4484-90DD-215217B11692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A83DD5E-6EF3-415F-B93C-F249DC149A92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4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53A532-BC28-40A3-9B5A-88B73549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7AAED3-A523-4415-95AE-2CB44F62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EB7497-97A3-4DEE-9E7F-977A29CC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49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54B4C0-E884-419C-9DC8-1CA5505DE357}"/>
              </a:ext>
            </a:extLst>
          </p:cNvPr>
          <p:cNvSpPr txBox="1"/>
          <p:nvPr/>
        </p:nvSpPr>
        <p:spPr>
          <a:xfrm>
            <a:off x="3595764" y="147706"/>
            <a:ext cx="5000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Socle anthropogénique</a:t>
            </a:r>
            <a:endParaRPr lang="fr-FR" i="1" dirty="0">
              <a:solidFill>
                <a:srgbClr val="FF0000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9DDED62-5725-4F6F-9102-A7517EF00E82}"/>
              </a:ext>
            </a:extLst>
          </p:cNvPr>
          <p:cNvGrpSpPr/>
          <p:nvPr/>
        </p:nvGrpSpPr>
        <p:grpSpPr>
          <a:xfrm>
            <a:off x="1106905" y="1440148"/>
            <a:ext cx="10010271" cy="4175645"/>
            <a:chOff x="914397" y="1440148"/>
            <a:chExt cx="10506977" cy="41756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E990E7-812C-48C4-BC42-B34A166AF4E9}"/>
                </a:ext>
              </a:extLst>
            </p:cNvPr>
            <p:cNvSpPr/>
            <p:nvPr/>
          </p:nvSpPr>
          <p:spPr>
            <a:xfrm>
              <a:off x="914397" y="2191106"/>
              <a:ext cx="1518249" cy="593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Topologie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247BBD-ACB4-476C-AD05-F6CE6E742A12}"/>
                </a:ext>
              </a:extLst>
            </p:cNvPr>
            <p:cNvSpPr/>
            <p:nvPr/>
          </p:nvSpPr>
          <p:spPr>
            <a:xfrm>
              <a:off x="914397" y="3134710"/>
              <a:ext cx="1518249" cy="593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Cybernétique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FAFA3F-2221-4840-8874-F6F56A01C748}"/>
                </a:ext>
              </a:extLst>
            </p:cNvPr>
            <p:cNvSpPr/>
            <p:nvPr/>
          </p:nvSpPr>
          <p:spPr>
            <a:xfrm>
              <a:off x="914397" y="4078313"/>
              <a:ext cx="1518249" cy="593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Logico-</a:t>
              </a:r>
            </a:p>
            <a:p>
              <a:pPr algn="ctr"/>
              <a:r>
                <a:rPr lang="fr-FR" dirty="0"/>
                <a:t>Sémiotique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CA1D4B-7768-40C1-9070-B96BC2B070A0}"/>
                </a:ext>
              </a:extLst>
            </p:cNvPr>
            <p:cNvSpPr/>
            <p:nvPr/>
          </p:nvSpPr>
          <p:spPr>
            <a:xfrm>
              <a:off x="914397" y="5021917"/>
              <a:ext cx="1518249" cy="593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/>
                <a:t>Présentivité</a:t>
              </a:r>
              <a:endParaRPr lang="fr-F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F58845-6740-4CCD-A99B-82A1D92C6DD0}"/>
                </a:ext>
              </a:extLst>
            </p:cNvPr>
            <p:cNvSpPr/>
            <p:nvPr/>
          </p:nvSpPr>
          <p:spPr>
            <a:xfrm>
              <a:off x="4038600" y="3117458"/>
              <a:ext cx="3441940" cy="15374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Choix topologique</a:t>
              </a:r>
            </a:p>
            <a:p>
              <a:pPr algn="ctr"/>
              <a:r>
                <a:rPr lang="fr-FR" dirty="0"/>
                <a:t>Choix cybernétique</a:t>
              </a:r>
            </a:p>
            <a:p>
              <a:pPr algn="ctr"/>
              <a:r>
                <a:rPr lang="fr-FR" dirty="0"/>
                <a:t>Choix logico-sémiotiques</a:t>
              </a:r>
            </a:p>
            <a:p>
              <a:pPr algn="ctr"/>
              <a:r>
                <a:rPr lang="fr-FR" dirty="0"/>
                <a:t>Choix </a:t>
              </a:r>
              <a:r>
                <a:rPr lang="fr-FR" dirty="0" err="1"/>
                <a:t>présentivité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B8E917D-247B-4305-A32E-E78295C77B34}"/>
                </a:ext>
              </a:extLst>
            </p:cNvPr>
            <p:cNvSpPr txBox="1"/>
            <p:nvPr/>
          </p:nvSpPr>
          <p:spPr>
            <a:xfrm>
              <a:off x="4347714" y="2600316"/>
              <a:ext cx="3101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</a:rPr>
                <a:t>Destin-parti d’existence (DPE)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A746D5E-8CFC-4234-826E-BD4D25DB06FA}"/>
                </a:ext>
              </a:extLst>
            </p:cNvPr>
            <p:cNvSpPr txBox="1"/>
            <p:nvPr/>
          </p:nvSpPr>
          <p:spPr>
            <a:xfrm>
              <a:off x="4718648" y="4780383"/>
              <a:ext cx="2209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Destin (Choix obligés)</a:t>
              </a:r>
            </a:p>
            <a:p>
              <a:pPr algn="ctr"/>
              <a:r>
                <a:rPr lang="fr-FR" dirty="0"/>
                <a:t>Paris (Choix libres)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0A0244-6A24-402E-A718-E2841F56EA94}"/>
                </a:ext>
              </a:extLst>
            </p:cNvPr>
            <p:cNvSpPr/>
            <p:nvPr/>
          </p:nvSpPr>
          <p:spPr>
            <a:xfrm>
              <a:off x="8610600" y="2147976"/>
              <a:ext cx="2810774" cy="34246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DPE d’artistes</a:t>
              </a:r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DPE de peuples</a:t>
              </a:r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DPE d’époques</a:t>
              </a:r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DPE politiques</a:t>
              </a:r>
            </a:p>
            <a:p>
              <a:pPr algn="ctr"/>
              <a:endParaRPr lang="fr-FR" dirty="0"/>
            </a:p>
            <a:p>
              <a:pPr algn="ctr"/>
              <a:r>
                <a:rPr lang="fr-FR" dirty="0"/>
                <a:t>Etc.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563C49A-D9CA-4C81-9A0F-631E3E3A21F2}"/>
                </a:ext>
              </a:extLst>
            </p:cNvPr>
            <p:cNvSpPr txBox="1"/>
            <p:nvPr/>
          </p:nvSpPr>
          <p:spPr>
            <a:xfrm>
              <a:off x="914399" y="1449890"/>
              <a:ext cx="1518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</a:rPr>
                <a:t>Référentiels primordiaux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D67AD41-EB0E-45F0-B199-0B3FD4EB38EF}"/>
                </a:ext>
              </a:extLst>
            </p:cNvPr>
            <p:cNvSpPr txBox="1"/>
            <p:nvPr/>
          </p:nvSpPr>
          <p:spPr>
            <a:xfrm>
              <a:off x="4524554" y="1440148"/>
              <a:ext cx="2470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</a:rPr>
                <a:t>Choix existentiels</a:t>
              </a:r>
            </a:p>
            <a:p>
              <a:pPr algn="ctr"/>
              <a:r>
                <a:rPr lang="fr-FR" dirty="0">
                  <a:solidFill>
                    <a:srgbClr val="FF0000"/>
                  </a:solidFill>
                </a:rPr>
                <a:t>primordiaux d’homo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42F9B3C-C630-4FAF-A233-F6B780195174}"/>
                </a:ext>
              </a:extLst>
            </p:cNvPr>
            <p:cNvSpPr txBox="1"/>
            <p:nvPr/>
          </p:nvSpPr>
          <p:spPr>
            <a:xfrm>
              <a:off x="8837651" y="1708674"/>
              <a:ext cx="2470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</a:rPr>
                <a:t>Cas d’applications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483D10FE-5104-45A1-AB20-21D752D23FE3}"/>
                </a:ext>
              </a:extLst>
            </p:cNvPr>
            <p:cNvCxnSpPr>
              <a:cxnSpLocks/>
              <a:stCxn id="5" idx="3"/>
              <a:endCxn id="10" idx="1"/>
            </p:cNvCxnSpPr>
            <p:nvPr/>
          </p:nvCxnSpPr>
          <p:spPr>
            <a:xfrm>
              <a:off x="2432646" y="2488044"/>
              <a:ext cx="1605954" cy="13981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A28F7EED-180D-41BF-AAF1-6EB1D6EA4279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 flipV="1">
              <a:off x="2432646" y="3886198"/>
              <a:ext cx="1605954" cy="1432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347F0E6D-84C3-46CB-96FD-60B933639D48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>
              <a:off x="2432646" y="3431648"/>
              <a:ext cx="1605954" cy="4545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195686AA-7338-407C-88F5-D7C05E9DAB6E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>
            <a:xfrm flipV="1">
              <a:off x="2432646" y="3886198"/>
              <a:ext cx="1605954" cy="489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B843F1E7-38E4-479A-AA5E-445923B3D438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7480540" y="2889849"/>
              <a:ext cx="1115695" cy="996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5C982623-84D3-4B60-9519-7A6FE3EBCA6F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7480540" y="3347049"/>
              <a:ext cx="1115695" cy="539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E51DFCD2-257C-4BD4-B33C-4D6402A948EE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 flipV="1">
              <a:off x="7480540" y="3860320"/>
              <a:ext cx="1130060" cy="258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F2785C93-711F-4AE4-A30E-3C9D52CB0DE0}"/>
                </a:ext>
              </a:extLst>
            </p:cNvPr>
            <p:cNvCxnSpPr>
              <a:stCxn id="10" idx="3"/>
            </p:cNvCxnSpPr>
            <p:nvPr/>
          </p:nvCxnSpPr>
          <p:spPr>
            <a:xfrm>
              <a:off x="7480540" y="3886198"/>
              <a:ext cx="1115695" cy="489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2A324A62-CB91-4D51-8449-F91C196867B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7480540" y="3886198"/>
              <a:ext cx="1115695" cy="1051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62EE2-9E5F-42ED-BE9F-8B9655B6BA00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632721-DBE8-4B56-B541-6EFD953131F1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54E7D76-7211-43DF-8D4B-54E77B06048D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4DC4D48-609D-4440-8F4C-462463C11C2A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1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01960" y="272085"/>
            <a:ext cx="3797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Anthropo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</a:rPr>
              <a:t>logie(s)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31539" y="1438725"/>
            <a:ext cx="472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« Etude(s) de ce qu'Homo </a:t>
            </a:r>
            <a:r>
              <a:rPr lang="fr-FR" sz="2800" dirty="0">
                <a:solidFill>
                  <a:srgbClr val="FF0000"/>
                </a:solidFill>
              </a:rPr>
              <a:t>est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61380" y="2623706"/>
            <a:ext cx="975395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Anthropologie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structurale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*** Claude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</a:rPr>
              <a:t>Levi-Strauss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, Roman Jakobson, </a:t>
            </a:r>
          </a:p>
          <a:p>
            <a:pPr>
              <a:spcAft>
                <a:spcPts val="1200"/>
              </a:spcAf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Anthropologie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philosophique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*** Kierkegaard, Nietzsche, Spengler, 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</a:rPr>
              <a:t>Sarte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,…</a:t>
            </a:r>
          </a:p>
          <a:p>
            <a:pPr>
              <a:spcAft>
                <a:spcPts val="1200"/>
              </a:spcAf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Anthropologie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culturelle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*** Malinowski (Mélanésie), Whorf (Hopi), Leenhardt (Canaque),…</a:t>
            </a:r>
          </a:p>
          <a:p>
            <a:pPr>
              <a:spcAft>
                <a:spcPts val="1200"/>
              </a:spcAf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Anthropologie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physique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*** Paul Topinard (1885)</a:t>
            </a:r>
          </a:p>
          <a:p>
            <a:pPr>
              <a:spcAft>
                <a:spcPts val="1200"/>
              </a:spcAft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Paléo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anthropologie *** Pascal Picq,…</a:t>
            </a:r>
          </a:p>
          <a:p>
            <a:pPr>
              <a:spcAft>
                <a:spcPts val="1200"/>
              </a:spcAft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Mais encore : Anthropologie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linguistique, économique, politique, publicitaire, …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rgbClr val="FF0000"/>
                </a:solidFill>
              </a:rPr>
              <a:t>anthropologie de l’énigmatique (le sourire), etc…</a:t>
            </a:r>
          </a:p>
        </p:txBody>
      </p:sp>
      <p:sp>
        <p:nvSpPr>
          <p:cNvPr id="4" name="Ellipse 3"/>
          <p:cNvSpPr/>
          <p:nvPr/>
        </p:nvSpPr>
        <p:spPr>
          <a:xfrm>
            <a:off x="7266058" y="5417387"/>
            <a:ext cx="3523340" cy="917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Défi épineux</a:t>
            </a:r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du morcellement</a:t>
            </a:r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anthropogenie.com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44CB5E-B6DA-4DB6-A8BC-132B0BCEE210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943C0-2838-48AF-829F-5F060F7594C9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4DA31DC-DD75-4B21-BE19-6487F71D1CDF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70CA91E-34D1-479D-8F23-C6773BB37100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35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37079" y="2529457"/>
            <a:ext cx="7573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1">
                    <a:lumMod val="75000"/>
                  </a:schemeClr>
                </a:solidFill>
              </a:rPr>
              <a:t>Thèmes de recherche</a:t>
            </a:r>
            <a:endParaRPr lang="fr-FR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50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6AD68-FC8C-494F-8A18-C6A5A4602AE9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83CC5-DD05-4B96-988F-59E50EA61C5F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9CD5F66-FFD0-A1A2-CE39-44A777D6A2BE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86DFD32-1343-76BD-191D-8AA4E3ED89A3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07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6976" y="336554"/>
            <a:ext cx="6688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1" dirty="0">
                <a:solidFill>
                  <a:srgbClr val="FF0000"/>
                </a:solidFill>
              </a:rPr>
              <a:t>Anthropogénie</a:t>
            </a:r>
            <a:r>
              <a:rPr lang="fr-FR" sz="4000" dirty="0">
                <a:solidFill>
                  <a:srgbClr val="FF0000"/>
                </a:solidFill>
              </a:rPr>
              <a:t>, Henri VAN LIER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51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36875" y="1204332"/>
            <a:ext cx="664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 chapitres (dont nous en avons </a:t>
            </a:r>
            <a:r>
              <a:rPr lang="fr-FR" dirty="0">
                <a:highlight>
                  <a:srgbClr val="FFFF00"/>
                </a:highlight>
              </a:rPr>
              <a:t>effleuré 5</a:t>
            </a:r>
            <a:r>
              <a:rPr lang="fr-FR" dirty="0"/>
              <a:t> dans cette présentation)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26996" y="1973766"/>
            <a:ext cx="1639229" cy="52410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01 - Corps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174382" y="1970052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02 - Cerveau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025478" y="1970052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03 - Rencontre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884017" y="1988640"/>
            <a:ext cx="1639229" cy="52410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04 - Indices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731403" y="1973775"/>
            <a:ext cx="1639229" cy="52410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05 - Index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356735" y="2661423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06 - </a:t>
            </a:r>
            <a:r>
              <a:rPr lang="fr-FR" sz="1400" dirty="0" err="1"/>
              <a:t>Possibilisation</a:t>
            </a:r>
            <a:endParaRPr 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204121" y="2657709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07 – Effets </a:t>
            </a:r>
          </a:p>
          <a:p>
            <a:pPr algn="ctr"/>
            <a:r>
              <a:rPr lang="fr-FR" sz="1400" dirty="0"/>
              <a:t>de champ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055217" y="2657709"/>
            <a:ext cx="1639229" cy="52410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08 – Fonctionnements / Présence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913756" y="2676297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09 – Images</a:t>
            </a:r>
          </a:p>
          <a:p>
            <a:pPr algn="ctr"/>
            <a:r>
              <a:rPr lang="fr-FR" sz="1400" dirty="0"/>
              <a:t>massives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8761142" y="2661432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10 – Musiques et langages massifs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353017" y="3337929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11 – Articulation du spécimen hominien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3200403" y="3334215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12 – Les trois</a:t>
            </a:r>
          </a:p>
          <a:p>
            <a:pPr algn="ctr"/>
            <a:r>
              <a:rPr lang="fr-FR" sz="1600" dirty="0"/>
              <a:t>MONDES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5051499" y="3334215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13 - </a:t>
            </a:r>
            <a:r>
              <a:rPr lang="fr-FR" dirty="0" err="1"/>
              <a:t>Tectures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910038" y="3352803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14 – Images</a:t>
            </a:r>
          </a:p>
          <a:p>
            <a:pPr algn="ctr"/>
            <a:r>
              <a:rPr lang="fr-FR" sz="1600" dirty="0"/>
              <a:t>détaillées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8757424" y="3337938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15 – Musiques</a:t>
            </a:r>
          </a:p>
          <a:p>
            <a:pPr algn="ctr"/>
            <a:r>
              <a:rPr lang="fr-FR" sz="1400" dirty="0"/>
              <a:t>détaillées 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360454" y="4025584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16 – Dialectes</a:t>
            </a:r>
          </a:p>
          <a:p>
            <a:pPr algn="ctr"/>
            <a:r>
              <a:rPr lang="fr-FR" sz="1600" dirty="0"/>
              <a:t>(éléments)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207840" y="4021870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17 – Dialectes</a:t>
            </a:r>
          </a:p>
          <a:p>
            <a:pPr algn="ctr"/>
            <a:r>
              <a:rPr lang="fr-FR" sz="1600" dirty="0"/>
              <a:t>(pratiques)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058936" y="4021870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18 - Ecritures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917475" y="4040458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19 – Les Mathématiques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8764861" y="4025593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20 – Les logiques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367891" y="4713239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21 – Théories</a:t>
            </a:r>
          </a:p>
          <a:p>
            <a:pPr algn="ctr"/>
            <a:r>
              <a:rPr lang="fr-FR" sz="1600" dirty="0"/>
              <a:t>des choses</a:t>
            </a:r>
            <a:r>
              <a:rPr lang="fr-FR" dirty="0"/>
              <a:t> 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3215277" y="4709525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22 – Théories</a:t>
            </a:r>
          </a:p>
          <a:p>
            <a:pPr algn="ctr"/>
            <a:r>
              <a:rPr lang="fr-FR" sz="1200" dirty="0"/>
              <a:t>du fait des </a:t>
            </a:r>
            <a:r>
              <a:rPr lang="fr-FR" sz="1600" dirty="0"/>
              <a:t>langages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5066373" y="4709525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23 – Théories</a:t>
            </a:r>
          </a:p>
          <a:p>
            <a:pPr algn="ctr"/>
            <a:r>
              <a:rPr lang="fr-FR" sz="1600" dirty="0"/>
              <a:t>urgentes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6924912" y="4728113"/>
            <a:ext cx="1639229" cy="52410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24 – Théories</a:t>
            </a:r>
          </a:p>
          <a:p>
            <a:pPr algn="ctr"/>
            <a:r>
              <a:rPr lang="fr-FR" sz="1600" dirty="0"/>
              <a:t>contemplatives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8772298" y="4713248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25 - ETHOS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364176" y="5423199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26 - Maladies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3211562" y="5419485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27 – Les Vies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5062658" y="5419485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28 - </a:t>
            </a:r>
            <a:r>
              <a:rPr lang="fr-FR" dirty="0" err="1"/>
              <a:t>Etnies</a:t>
            </a: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6921197" y="5438073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29 - Epoques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8768583" y="5423208"/>
            <a:ext cx="1639229" cy="524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30 – Galaxie</a:t>
            </a:r>
          </a:p>
          <a:p>
            <a:pPr algn="ctr"/>
            <a:r>
              <a:rPr lang="fr-FR" sz="1600" dirty="0"/>
              <a:t>des X-mêmes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FE19D2-5ACD-4D0B-A4B2-BAB149B3CDD6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409638-D867-49BB-A2C7-8E1945101585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528839C-ADC9-4837-BFB5-D321D5925C9C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625AC82-9A81-4430-8E91-B6E3E2C784DC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024CBC5-A514-4DE7-848B-11A28DC1B8B2}"/>
              </a:ext>
            </a:extLst>
          </p:cNvPr>
          <p:cNvGrpSpPr/>
          <p:nvPr/>
        </p:nvGrpSpPr>
        <p:grpSpPr>
          <a:xfrm>
            <a:off x="847344" y="3269411"/>
            <a:ext cx="10506456" cy="2050978"/>
            <a:chOff x="847344" y="3269411"/>
            <a:chExt cx="10506456" cy="2050978"/>
          </a:xfrm>
        </p:grpSpPr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6D9EE1D6-F415-4999-9701-21BE7F0AE83A}"/>
                </a:ext>
              </a:extLst>
            </p:cNvPr>
            <p:cNvCxnSpPr>
              <a:cxnSpLocks/>
            </p:cNvCxnSpPr>
            <p:nvPr/>
          </p:nvCxnSpPr>
          <p:spPr>
            <a:xfrm>
              <a:off x="847344" y="3937292"/>
              <a:ext cx="2258165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169762BE-4A1D-4712-B1F4-32FFF6027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5509" y="3269411"/>
              <a:ext cx="0" cy="66788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90D960B-33DD-4463-AEBA-370F311039A3}"/>
                </a:ext>
              </a:extLst>
            </p:cNvPr>
            <p:cNvCxnSpPr>
              <a:cxnSpLocks/>
            </p:cNvCxnSpPr>
            <p:nvPr/>
          </p:nvCxnSpPr>
          <p:spPr>
            <a:xfrm>
              <a:off x="3105509" y="3269411"/>
              <a:ext cx="8248291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1039E1B4-A837-4EDC-B0B4-A804BE4EED2E}"/>
                </a:ext>
              </a:extLst>
            </p:cNvPr>
            <p:cNvCxnSpPr>
              <a:cxnSpLocks/>
            </p:cNvCxnSpPr>
            <p:nvPr/>
          </p:nvCxnSpPr>
          <p:spPr>
            <a:xfrm>
              <a:off x="861728" y="4624524"/>
              <a:ext cx="4081208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FB8168B8-1524-4281-888E-FFD551B39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8683" y="3937292"/>
              <a:ext cx="0" cy="68723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0249D62-F083-4D27-A24D-2CBFEBFC6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8681" y="3937292"/>
              <a:ext cx="6402071" cy="21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04750AF3-74EF-43AD-9FC3-54C8BFCD4163}"/>
                </a:ext>
              </a:extLst>
            </p:cNvPr>
            <p:cNvCxnSpPr>
              <a:cxnSpLocks/>
            </p:cNvCxnSpPr>
            <p:nvPr/>
          </p:nvCxnSpPr>
          <p:spPr>
            <a:xfrm>
              <a:off x="861728" y="5320389"/>
              <a:ext cx="7804931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C47A1B2-8D87-4C27-8501-102C16B9E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1022" y="4624524"/>
              <a:ext cx="0" cy="69250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2EEA1FE6-DC6B-4FAF-94C5-0C1DA3F7E455}"/>
                </a:ext>
              </a:extLst>
            </p:cNvPr>
            <p:cNvCxnSpPr>
              <a:cxnSpLocks/>
            </p:cNvCxnSpPr>
            <p:nvPr/>
          </p:nvCxnSpPr>
          <p:spPr>
            <a:xfrm>
              <a:off x="8666659" y="4624524"/>
              <a:ext cx="2684093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1117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mai 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52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304994" y="599901"/>
            <a:ext cx="7582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Exemples de thèmes de recherche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93902" y="1812626"/>
            <a:ext cx="806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1 - Quels sont les </a:t>
            </a:r>
            <a:r>
              <a:rPr lang="fr-FR" b="1" dirty="0">
                <a:solidFill>
                  <a:srgbClr val="FFC000"/>
                </a:solidFill>
              </a:rPr>
              <a:t>REFERENTIELS PRIMORDIAUX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d’Homo ?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(Cas du vide ou énergie en Asie ?)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2183" y="5058216"/>
            <a:ext cx="624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8 – Quelle </a:t>
            </a:r>
            <a:r>
              <a:rPr lang="fr-FR" b="1" dirty="0">
                <a:solidFill>
                  <a:schemeClr val="accent4"/>
                </a:solidFill>
              </a:rPr>
              <a:t>TABLE SYSTÉMATIQUE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pour toute « anthropogénie »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17396" y="4135252"/>
            <a:ext cx="771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6 - </a:t>
            </a:r>
            <a:r>
              <a:rPr lang="fr-FR" b="1" dirty="0">
                <a:solidFill>
                  <a:schemeClr val="accent4"/>
                </a:solidFill>
              </a:rPr>
              <a:t>FRONTIERES SÉMIOTIQUES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entre Homo et les machines intelligentes (IA)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17396" y="4593275"/>
            <a:ext cx="997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7 – </a:t>
            </a:r>
            <a:r>
              <a:rPr lang="fr-FR" b="1" dirty="0">
                <a:solidFill>
                  <a:schemeClr val="accent4"/>
                </a:solidFill>
              </a:rPr>
              <a:t>DPE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- Quel DESTINS (obligés) et PARTIS (choisis) d’EXISTENCE d’Homo « ANIMAL POSSIBILISATEUR »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93902" y="3187997"/>
            <a:ext cx="838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4 - ANALOGIE (animale) versus </a:t>
            </a:r>
            <a:r>
              <a:rPr lang="fr-FR" b="1" dirty="0">
                <a:solidFill>
                  <a:schemeClr val="accent4"/>
                </a:solidFill>
              </a:rPr>
              <a:t>DIGITALISATION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hominienne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(Marqueur anthropogénique)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3483D-1D2E-45C7-8338-3ED7324625EC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DA524-E0E3-4987-98A0-F8453BED7E14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A14903B-BE6E-4E87-BF08-F64EBC962AB5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842FDC7-D9D0-4D6D-B76C-1B00F6256953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64AE709-F89F-4B08-B8F4-FE6E8075F742}"/>
              </a:ext>
            </a:extLst>
          </p:cNvPr>
          <p:cNvSpPr txBox="1"/>
          <p:nvPr/>
        </p:nvSpPr>
        <p:spPr>
          <a:xfrm>
            <a:off x="1393902" y="2271470"/>
            <a:ext cx="495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2 - </a:t>
            </a:r>
            <a:r>
              <a:rPr lang="fr-FR" b="1" dirty="0">
                <a:solidFill>
                  <a:schemeClr val="accent4"/>
                </a:solidFill>
              </a:rPr>
              <a:t>SEGMENT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dans toutes ses virtualités logiques ?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5D4394-F2A1-18EB-FA95-3B853535738A}"/>
              </a:ext>
            </a:extLst>
          </p:cNvPr>
          <p:cNvSpPr txBox="1"/>
          <p:nvPr/>
        </p:nvSpPr>
        <p:spPr>
          <a:xfrm>
            <a:off x="1393902" y="2728174"/>
            <a:ext cx="681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3 – Tous les </a:t>
            </a:r>
            <a:r>
              <a:rPr lang="fr-FR" b="1" dirty="0">
                <a:solidFill>
                  <a:schemeClr val="accent4"/>
                </a:solidFill>
              </a:rPr>
              <a:t>TYPES DE LIENS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entre SEGMENTS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(Indices, Index, Corrélation, etc.)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271A36-8E0F-77B1-7883-17FD2FB5E7AB}"/>
              </a:ext>
            </a:extLst>
          </p:cNvPr>
          <p:cNvSpPr txBox="1"/>
          <p:nvPr/>
        </p:nvSpPr>
        <p:spPr>
          <a:xfrm>
            <a:off x="1385531" y="3664344"/>
            <a:ext cx="543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5 – Phénomène de la </a:t>
            </a:r>
            <a:r>
              <a:rPr lang="fr-FR" b="1" dirty="0">
                <a:solidFill>
                  <a:schemeClr val="accent4"/>
                </a:solidFill>
              </a:rPr>
              <a:t>THEMATISATION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(Nature statistique?)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CC79517-6C73-5502-F5C6-EE23E94390FA}"/>
              </a:ext>
            </a:extLst>
          </p:cNvPr>
          <p:cNvSpPr/>
          <p:nvPr/>
        </p:nvSpPr>
        <p:spPr>
          <a:xfrm>
            <a:off x="7401474" y="5729557"/>
            <a:ext cx="3547351" cy="69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Formidable</a:t>
            </a:r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Outil de recherche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7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mai 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53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754652" y="599901"/>
            <a:ext cx="4599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Questions /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1993E6-797B-4D21-9F3E-D43A9B275FB6}"/>
              </a:ext>
            </a:extLst>
          </p:cNvPr>
          <p:cNvSpPr txBox="1"/>
          <p:nvPr/>
        </p:nvSpPr>
        <p:spPr>
          <a:xfrm>
            <a:off x="2531330" y="1997576"/>
            <a:ext cx="71293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Questions orales (maintenant)</a:t>
            </a:r>
          </a:p>
          <a:p>
            <a:pPr lvl="1" algn="ctr">
              <a:defRPr/>
            </a:pPr>
            <a:r>
              <a:rPr lang="fr-FR" sz="2000" dirty="0">
                <a:solidFill>
                  <a:srgbClr val="C00000"/>
                </a:solidFill>
              </a:rPr>
              <a:t>Courtes, si possible</a:t>
            </a:r>
          </a:p>
          <a:p>
            <a:pPr lvl="1"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Questions écrites (après)</a:t>
            </a:r>
          </a:p>
          <a:p>
            <a:pPr lvl="1" algn="ctr">
              <a:defRPr/>
            </a:pPr>
            <a:r>
              <a:rPr lang="fr-FR" sz="2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marc.vanlier@atao.com</a:t>
            </a:r>
            <a:endParaRPr lang="fr-FR" sz="2000" dirty="0">
              <a:solidFill>
                <a:srgbClr val="C00000"/>
              </a:solidFill>
            </a:endParaRPr>
          </a:p>
          <a:p>
            <a:pPr lvl="1"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Questions / Réponses / Exercices</a:t>
            </a:r>
          </a:p>
          <a:p>
            <a:pPr lvl="1" algn="ctr">
              <a:defRPr/>
            </a:pPr>
            <a:r>
              <a:rPr lang="fr-FR" sz="2000" dirty="0">
                <a:solidFill>
                  <a:srgbClr val="CC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http://www.anthropogenie.com/</a:t>
            </a:r>
            <a:r>
              <a:rPr lang="fr-FR" sz="2000" dirty="0">
                <a:solidFill>
                  <a:srgbClr val="CC0000"/>
                </a:solidFill>
              </a:rPr>
              <a:t> </a:t>
            </a:r>
          </a:p>
          <a:p>
            <a:pPr lvl="1" algn="ctr">
              <a:defRPr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Textes d’HVL / Résumés / Illustrations / Exercices / Glossaire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CD8CD-CF06-434A-BB58-969E17BBC5B8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64698F-6AEA-4F4A-AEBD-A55434140299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9D927F0-EFD5-41E2-B83A-ED6DE946FD21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0AA384B-9C6A-47E0-BC6A-FF74213B7A61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AD9037EC-B860-D411-22B5-BF36C9D9EA20}"/>
              </a:ext>
            </a:extLst>
          </p:cNvPr>
          <p:cNvSpPr/>
          <p:nvPr/>
        </p:nvSpPr>
        <p:spPr>
          <a:xfrm>
            <a:off x="6209754" y="5709402"/>
            <a:ext cx="4940089" cy="69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200" dirty="0">
                <a:solidFill>
                  <a:schemeClr val="bg1"/>
                </a:solidFill>
                <a:highlight>
                  <a:srgbClr val="FF0000"/>
                </a:highlight>
              </a:rPr>
              <a:t>Texte &amp; Matériel accompagnant la conférence</a:t>
            </a:r>
            <a:r>
              <a:rPr lang="fr-FR" sz="12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</a:p>
          <a:p>
            <a:pPr algn="ctr"/>
            <a:r>
              <a:rPr lang="fr-FR" sz="12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200" dirty="0">
                <a:solidFill>
                  <a:schemeClr val="bg1"/>
                </a:solidFill>
                <a:highlight>
                  <a:srgbClr val="FF0000"/>
                </a:highlight>
              </a:rPr>
              <a:t>http://www.anthropogenie.com/events/2022_Laval_MVL_Page.html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8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602" y="306874"/>
            <a:ext cx="7222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Anthropo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</a:rPr>
              <a:t>logie(s) fondamentale(s)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75273" y="1131624"/>
            <a:ext cx="8805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« Ce qui est unique et universel chez l'être humain </a:t>
            </a:r>
          </a:p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par opposition aux autres espèces animales (</a:t>
            </a:r>
            <a:r>
              <a:rPr lang="fr-FR" sz="2800" dirty="0">
                <a:hlinkClick r:id="rId3"/>
              </a:rPr>
              <a:t>Morin 1974</a:t>
            </a:r>
            <a:r>
              <a:rPr lang="fr-FR" sz="2800" dirty="0"/>
              <a:t>)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 »</a:t>
            </a:r>
          </a:p>
        </p:txBody>
      </p:sp>
      <p:sp>
        <p:nvSpPr>
          <p:cNvPr id="4" name="Ellipse 3"/>
          <p:cNvSpPr/>
          <p:nvPr/>
        </p:nvSpPr>
        <p:spPr>
          <a:xfrm>
            <a:off x="7401474" y="5986732"/>
            <a:ext cx="3547351" cy="69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Quasi absence  d’œuvres</a:t>
            </a:r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mai 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anthropogenie.com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6</a:t>
            </a:fld>
            <a:r>
              <a:rPr lang="fr-FR" dirty="0"/>
              <a:t>_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95" y="2588038"/>
            <a:ext cx="1301403" cy="22432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15" y="2588036"/>
            <a:ext cx="1496971" cy="224320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56901" y="4994290"/>
            <a:ext cx="472757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Travail EXPLORATOIRE 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de </a:t>
            </a: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36 auteurs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, réunis en colloque à Royaumont.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Recherche d’</a:t>
            </a: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universaux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 dans le </a:t>
            </a: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capital « inné » de l’esprit humain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Craintes « éthiques » 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à propos des étude de « l’homme 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Craintes « politiques » 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des abus de la science sur l’homme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(</a:t>
            </a: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Problèmes du moment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 : atome, génome, écologie, psychiatrie, etc…)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[</a:t>
            </a: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PLAIDOYER éthique et politique 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pour </a:t>
            </a:r>
            <a:r>
              <a:rPr lang="fr-FR" altLang="fr-FR" sz="1050" u="sng" dirty="0">
                <a:solidFill>
                  <a:schemeClr val="accent5"/>
                </a:solidFill>
                <a:latin typeface="Arial" panose="020B0604020202020204" pitchFamily="34" charset="0"/>
              </a:rPr>
              <a:t>l’Unité de l’Homme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35604" y="2571258"/>
            <a:ext cx="15876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1974</a:t>
            </a:r>
          </a:p>
          <a:p>
            <a:r>
              <a:rPr lang="fr-FR" dirty="0"/>
              <a:t>Pour une</a:t>
            </a:r>
          </a:p>
          <a:p>
            <a:r>
              <a:rPr lang="fr-FR" dirty="0"/>
              <a:t>Anthropologie </a:t>
            </a:r>
          </a:p>
          <a:p>
            <a:r>
              <a:rPr lang="fr-FR" dirty="0"/>
              <a:t>Fondamentale</a:t>
            </a:r>
          </a:p>
          <a:p>
            <a:r>
              <a:rPr lang="fr-FR" dirty="0"/>
              <a:t>Edgar MORIN /</a:t>
            </a:r>
          </a:p>
          <a:p>
            <a:r>
              <a:rPr lang="fr-FR" dirty="0"/>
              <a:t>Massimo</a:t>
            </a:r>
          </a:p>
          <a:p>
            <a:r>
              <a:rPr lang="fr-FR" dirty="0"/>
              <a:t>PIATTELLI-</a:t>
            </a:r>
          </a:p>
          <a:p>
            <a:r>
              <a:rPr lang="fr-FR" dirty="0"/>
              <a:t>PALMARINI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921641" y="3214581"/>
            <a:ext cx="2137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1985</a:t>
            </a:r>
          </a:p>
          <a:p>
            <a:r>
              <a:rPr lang="fr-FR" dirty="0"/>
              <a:t>Fundamental</a:t>
            </a:r>
          </a:p>
          <a:p>
            <a:r>
              <a:rPr lang="fr-FR" dirty="0" err="1"/>
              <a:t>Anthropology</a:t>
            </a:r>
            <a:endParaRPr lang="fr-FR" dirty="0"/>
          </a:p>
          <a:p>
            <a:r>
              <a:rPr lang="fr-FR" dirty="0"/>
              <a:t>Michael LANDMANN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6C7985-C84F-42AC-981B-BFEB7C4384E2}"/>
              </a:ext>
            </a:extLst>
          </p:cNvPr>
          <p:cNvSpPr txBox="1"/>
          <p:nvPr/>
        </p:nvSpPr>
        <p:spPr>
          <a:xfrm>
            <a:off x="6456619" y="4994290"/>
            <a:ext cx="373692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Compilation </a:t>
            </a: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PHILOSOPHIQUE considérable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Homo est une </a:t>
            </a: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CREATURA CREATRIX 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(Homo </a:t>
            </a:r>
            <a:r>
              <a:rPr lang="fr-FR" altLang="fr-FR" sz="1050" dirty="0" err="1">
                <a:solidFill>
                  <a:schemeClr val="accent5"/>
                </a:solidFill>
                <a:latin typeface="Arial" panose="020B0604020202020204" pitchFamily="34" charset="0"/>
              </a:rPr>
              <a:t>inveniens</a:t>
            </a: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La nature a doté l’homme d’un </a:t>
            </a: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ESPRIT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rgbClr val="FF0000"/>
                </a:solidFill>
                <a:latin typeface="Arial" panose="020B0604020202020204" pitchFamily="34" charset="0"/>
              </a:rPr>
              <a:t>Approche quasi religieuse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>
                <a:solidFill>
                  <a:schemeClr val="accent5"/>
                </a:solidFill>
                <a:latin typeface="Arial" panose="020B0604020202020204" pitchFamily="34" charset="0"/>
              </a:rPr>
              <a:t>Anthropologie fondamentale = Anthropologie philosophique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981617-855B-42C7-A167-E90FAE564CF4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E326AF-151E-411E-AE04-1EF7830B9A26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75539DD-3E83-4518-8477-2BF1D58B2166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9630C94-23D4-4C51-82E3-3ADDDF960B7D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078026-EC18-4305-9B12-759BA217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86676A-361C-42C3-80A3-8B648E81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00CA44-82AC-4890-BE54-DB1009AB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F299D4-10A1-411B-9184-6591895CC42E}"/>
              </a:ext>
            </a:extLst>
          </p:cNvPr>
          <p:cNvSpPr txBox="1"/>
          <p:nvPr/>
        </p:nvSpPr>
        <p:spPr>
          <a:xfrm>
            <a:off x="2799043" y="498818"/>
            <a:ext cx="660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Paradoxe de ce qui est premier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127B9D8-47D9-4EF7-8FE8-3CE3FDDFCFE1}"/>
              </a:ext>
            </a:extLst>
          </p:cNvPr>
          <p:cNvGrpSpPr/>
          <p:nvPr/>
        </p:nvGrpSpPr>
        <p:grpSpPr>
          <a:xfrm>
            <a:off x="6428579" y="1952640"/>
            <a:ext cx="4541751" cy="3229830"/>
            <a:chOff x="1232393" y="2730609"/>
            <a:chExt cx="4541751" cy="3229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8F4571-C531-4B51-B3A8-39BB85BC141E}"/>
                </a:ext>
              </a:extLst>
            </p:cNvPr>
            <p:cNvSpPr/>
            <p:nvPr/>
          </p:nvSpPr>
          <p:spPr>
            <a:xfrm>
              <a:off x="1232393" y="2730609"/>
              <a:ext cx="3485071" cy="25834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L’œuf ou la poule ?</a:t>
              </a:r>
            </a:p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La graine ou la plante ?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5F9F41E-4F1B-46BE-98AC-2B1375CD3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057"/>
            <a:stretch/>
          </p:blipFill>
          <p:spPr>
            <a:xfrm>
              <a:off x="4726090" y="4183740"/>
              <a:ext cx="1048054" cy="114060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6C0235-10F5-47E6-96F6-9F1B3A6E93F2}"/>
                </a:ext>
              </a:extLst>
            </p:cNvPr>
            <p:cNvSpPr/>
            <p:nvPr/>
          </p:nvSpPr>
          <p:spPr>
            <a:xfrm>
              <a:off x="1232393" y="5314108"/>
              <a:ext cx="3485071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>
                  <a:solidFill>
                    <a:schemeClr val="accent1">
                      <a:lumMod val="75000"/>
                    </a:schemeClr>
                  </a:solidFill>
                </a:rPr>
                <a:t>Pas de poule sans œuf</a:t>
              </a:r>
            </a:p>
            <a:p>
              <a:pPr algn="ctr"/>
              <a:r>
                <a:rPr lang="fr-FR">
                  <a:solidFill>
                    <a:schemeClr val="accent1">
                      <a:lumMod val="75000"/>
                    </a:schemeClr>
                  </a:solidFill>
                </a:rPr>
                <a:t>Pas d’œuf sans poule</a:t>
              </a:r>
              <a:endParaRPr lang="fr-F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E81EDCC-2DBB-4C0A-8500-53186A9249CA}"/>
              </a:ext>
            </a:extLst>
          </p:cNvPr>
          <p:cNvGrpSpPr/>
          <p:nvPr/>
        </p:nvGrpSpPr>
        <p:grpSpPr>
          <a:xfrm>
            <a:off x="1317058" y="1939298"/>
            <a:ext cx="4633182" cy="3243172"/>
            <a:chOff x="6431988" y="2762007"/>
            <a:chExt cx="4633182" cy="32431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EFD133-2724-4E11-AA07-07B4A21E40B5}"/>
                </a:ext>
              </a:extLst>
            </p:cNvPr>
            <p:cNvSpPr/>
            <p:nvPr/>
          </p:nvSpPr>
          <p:spPr>
            <a:xfrm>
              <a:off x="6431989" y="2762007"/>
              <a:ext cx="3485071" cy="25834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L’homme ou le langage ?</a:t>
              </a:r>
            </a:p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L’homme ou le signe ?</a:t>
              </a:r>
            </a:p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L’homme ou la culture ?</a:t>
              </a:r>
            </a:p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L’homme ou l’esprit ?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E9CB347-6BE2-4524-BBF9-ED1C6B2BD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90"/>
            <a:stretch/>
          </p:blipFill>
          <p:spPr>
            <a:xfrm>
              <a:off x="9917060" y="4218244"/>
              <a:ext cx="1148110" cy="114060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DF8993-3BF6-4D4D-AB00-C1B9A6ECBD07}"/>
                </a:ext>
              </a:extLst>
            </p:cNvPr>
            <p:cNvSpPr/>
            <p:nvPr/>
          </p:nvSpPr>
          <p:spPr>
            <a:xfrm>
              <a:off x="6431988" y="5358848"/>
              <a:ext cx="3485071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Pas d’homme sans esprit</a:t>
              </a:r>
            </a:p>
            <a:p>
              <a:pPr algn="ctr"/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Pas d’esprit sans homme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75210D0-3076-43D4-8F93-DB10C7C31411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DD1679-2966-4C4C-9612-9CB9598F0319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5FADF56-9CF5-4E52-993A-DCADD21BF09D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49F3362-5FE7-4C5A-A060-7F198F7FFD90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F6AF56EF-034F-49DA-BE1E-AFAAFFD4B758}"/>
              </a:ext>
            </a:extLst>
          </p:cNvPr>
          <p:cNvSpPr/>
          <p:nvPr/>
        </p:nvSpPr>
        <p:spPr>
          <a:xfrm>
            <a:off x="7266058" y="5417387"/>
            <a:ext cx="3523340" cy="917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Défi des fondements</a:t>
            </a:r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70873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3BFA0F-B06C-431A-B2F1-94034876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BBE2EC-44E6-42DE-AE1F-E3E7A1BE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BB65AD-50E3-49EB-BE27-241A2838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63B3EA-C235-4732-A444-B99173230504}"/>
              </a:ext>
            </a:extLst>
          </p:cNvPr>
          <p:cNvSpPr txBox="1"/>
          <p:nvPr/>
        </p:nvSpPr>
        <p:spPr>
          <a:xfrm>
            <a:off x="1728237" y="429449"/>
            <a:ext cx="872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FF0000"/>
                </a:solidFill>
              </a:rPr>
              <a:t>Recap</a:t>
            </a:r>
            <a:r>
              <a:rPr lang="fr-FR" sz="4000" dirty="0">
                <a:solidFill>
                  <a:srgbClr val="FF0000"/>
                </a:solidFill>
              </a:rPr>
              <a:t> - Défis épineux des anthropologies</a:t>
            </a:r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E5A82-6EDD-4380-936C-7DD9E268F834}"/>
              </a:ext>
            </a:extLst>
          </p:cNvPr>
          <p:cNvSpPr/>
          <p:nvPr/>
        </p:nvSpPr>
        <p:spPr>
          <a:xfrm>
            <a:off x="3935673" y="1992702"/>
            <a:ext cx="4313480" cy="28725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Le morcellement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 + 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3600" dirty="0">
                <a:solidFill>
                  <a:schemeClr val="bg1"/>
                </a:solidFill>
              </a:rPr>
              <a:t>Les fondements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4CF8F5A-8AD2-4995-AF30-776989718E4C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12B8B61-C745-49BA-837B-218989C76788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FAEE579-9C0F-42B2-9D36-5638D0AF45EB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4DEE55-9EE5-4EFF-9405-520D27A939C6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2D67DC-72FE-61FC-5E72-DC966B0D3142}"/>
              </a:ext>
            </a:extLst>
          </p:cNvPr>
          <p:cNvSpPr txBox="1"/>
          <p:nvPr/>
        </p:nvSpPr>
        <p:spPr>
          <a:xfrm>
            <a:off x="2910102" y="5005326"/>
            <a:ext cx="6381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Peuvent difficilement offrir un socle fondamental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à la TECHNIQUE et à la SEMIOTIQUE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pourtant caractéristiques, voire spécifiques, de tous les hominiens</a:t>
            </a:r>
          </a:p>
        </p:txBody>
      </p:sp>
    </p:spTree>
    <p:extLst>
      <p:ext uri="{BB962C8B-B14F-4D97-AF65-F5344CB8AC3E}">
        <p14:creationId xmlns:p14="http://schemas.microsoft.com/office/powerpoint/2010/main" val="393196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DD4F93-3DBA-4F8C-A0BC-43F3FB13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mai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84BCB3-3E33-43FC-9840-0140BD60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anthropogenie.com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53C732-662E-4B46-B63C-D5E67959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BE4-13E1-495B-8ED1-B32E3FABF752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52DA9B-E4A8-4328-9882-E941D613631E}"/>
              </a:ext>
            </a:extLst>
          </p:cNvPr>
          <p:cNvSpPr txBox="1"/>
          <p:nvPr/>
        </p:nvSpPr>
        <p:spPr>
          <a:xfrm>
            <a:off x="2160317" y="375299"/>
            <a:ext cx="7871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Réponses sur le « temps long »</a:t>
            </a:r>
          </a:p>
          <a:p>
            <a:pPr algn="ctr"/>
            <a:r>
              <a:rPr lang="fr-FR" sz="4000" dirty="0">
                <a:solidFill>
                  <a:srgbClr val="FF0000"/>
                </a:solidFill>
              </a:rPr>
              <a:t> 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Exemple du paradoxe de l’œuf et de la poule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48094C3-36AA-473B-B50A-366EA3DC0F77}"/>
              </a:ext>
            </a:extLst>
          </p:cNvPr>
          <p:cNvGrpSpPr/>
          <p:nvPr/>
        </p:nvGrpSpPr>
        <p:grpSpPr>
          <a:xfrm>
            <a:off x="1138687" y="2018581"/>
            <a:ext cx="9903124" cy="3899140"/>
            <a:chOff x="530251" y="1711258"/>
            <a:chExt cx="11194034" cy="4356299"/>
          </a:xfrm>
        </p:grpSpPr>
        <p:sp>
          <p:nvSpPr>
            <p:cNvPr id="6" name="Flèche : droite 5">
              <a:extLst>
                <a:ext uri="{FF2B5EF4-FFF2-40B4-BE49-F238E27FC236}">
                  <a16:creationId xmlns:a16="http://schemas.microsoft.com/office/drawing/2014/main" id="{08F6B4F1-F40F-41E3-9E08-99085A66A511}"/>
                </a:ext>
              </a:extLst>
            </p:cNvPr>
            <p:cNvSpPr/>
            <p:nvPr/>
          </p:nvSpPr>
          <p:spPr>
            <a:xfrm>
              <a:off x="1480865" y="3397390"/>
              <a:ext cx="9696091" cy="3651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ECA8646-C735-4057-8E62-733A85E6D0B7}"/>
                </a:ext>
              </a:extLst>
            </p:cNvPr>
            <p:cNvSpPr txBox="1"/>
            <p:nvPr/>
          </p:nvSpPr>
          <p:spPr>
            <a:xfrm>
              <a:off x="5674280" y="4509425"/>
              <a:ext cx="5601714" cy="825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Il y a </a:t>
              </a:r>
              <a:r>
                <a:rPr lang="fr-FR" sz="1400" dirty="0">
                  <a:solidFill>
                    <a:srgbClr val="FF0000"/>
                  </a:solidFill>
                </a:rPr>
                <a:t>85</a:t>
              </a:r>
              <a:r>
                <a:rPr lang="fr-FR" sz="1400" dirty="0"/>
                <a:t> millions d’années environ</a:t>
              </a:r>
            </a:p>
            <a:p>
              <a:pPr algn="ctr"/>
              <a:r>
                <a:rPr lang="fr-FR" sz="1400" dirty="0"/>
                <a:t> des œufs de dinosaure auraient  « muté » lors de la reproduction</a:t>
              </a:r>
            </a:p>
            <a:p>
              <a:pPr algn="ctr"/>
              <a:r>
                <a:rPr lang="fr-FR" sz="1400" dirty="0"/>
                <a:t>et donné des œufs </a:t>
              </a:r>
              <a:r>
                <a:rPr lang="fr-FR" sz="1400" dirty="0">
                  <a:highlight>
                    <a:srgbClr val="FFFF00"/>
                  </a:highlight>
                </a:rPr>
                <a:t>galliformes</a:t>
              </a:r>
              <a:r>
                <a:rPr lang="fr-FR" sz="1400" dirty="0"/>
                <a:t> (ancêtres des poules)</a:t>
              </a:r>
              <a:endParaRPr lang="fr-FR" sz="1600" dirty="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C909AEF4-E24B-440E-BCE8-6E6F7D1FEA0F}"/>
                </a:ext>
              </a:extLst>
            </p:cNvPr>
            <p:cNvCxnSpPr/>
            <p:nvPr/>
          </p:nvCxnSpPr>
          <p:spPr>
            <a:xfrm>
              <a:off x="11179833" y="3033917"/>
              <a:ext cx="0" cy="11240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345261E-3A40-40F5-8C0F-40F4B8ED3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057"/>
            <a:stretch/>
          </p:blipFill>
          <p:spPr>
            <a:xfrm>
              <a:off x="10538658" y="2009953"/>
              <a:ext cx="1048054" cy="1140604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902541A-B5FF-48D6-A898-C09799346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725" y="1711258"/>
              <a:ext cx="1127812" cy="137782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323A8D0-3759-40A1-A9B1-CBCB57879B2E}"/>
                </a:ext>
              </a:extLst>
            </p:cNvPr>
            <p:cNvCxnSpPr/>
            <p:nvPr/>
          </p:nvCxnSpPr>
          <p:spPr>
            <a:xfrm>
              <a:off x="8475129" y="3089078"/>
              <a:ext cx="0" cy="11240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AE0F79C3-119A-4790-886F-5EEC674184B2}"/>
                </a:ext>
              </a:extLst>
            </p:cNvPr>
            <p:cNvCxnSpPr/>
            <p:nvPr/>
          </p:nvCxnSpPr>
          <p:spPr>
            <a:xfrm>
              <a:off x="4172306" y="3089078"/>
              <a:ext cx="0" cy="11240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83055E1F-0780-4DA9-A1C6-2B1EACCB946D}"/>
                </a:ext>
              </a:extLst>
            </p:cNvPr>
            <p:cNvCxnSpPr/>
            <p:nvPr/>
          </p:nvCxnSpPr>
          <p:spPr>
            <a:xfrm>
              <a:off x="1483738" y="3033917"/>
              <a:ext cx="0" cy="11240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367D344-99BC-4BC4-B216-0767E41F19B5}"/>
                </a:ext>
              </a:extLst>
            </p:cNvPr>
            <p:cNvSpPr txBox="1"/>
            <p:nvPr/>
          </p:nvSpPr>
          <p:spPr>
            <a:xfrm>
              <a:off x="3221692" y="4471493"/>
              <a:ext cx="19012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Il y a </a:t>
              </a:r>
              <a:r>
                <a:rPr lang="fr-FR" sz="1400" dirty="0">
                  <a:solidFill>
                    <a:srgbClr val="FF0000"/>
                  </a:solidFill>
                </a:rPr>
                <a:t>380</a:t>
              </a:r>
              <a:r>
                <a:rPr lang="fr-FR" sz="1400" dirty="0"/>
                <a:t> Mln d’années,</a:t>
              </a:r>
            </a:p>
            <a:p>
              <a:pPr algn="ctr"/>
              <a:r>
                <a:rPr lang="fr-FR" sz="1400" dirty="0"/>
                <a:t>les premiers</a:t>
              </a:r>
            </a:p>
            <a:p>
              <a:pPr algn="ctr"/>
              <a:r>
                <a:rPr lang="fr-FR" sz="1400" dirty="0">
                  <a:highlight>
                    <a:srgbClr val="FFFF00"/>
                  </a:highlight>
                </a:rPr>
                <a:t>Œufs à coquille </a:t>
              </a:r>
              <a:endParaRPr lang="fr-FR" dirty="0">
                <a:highlight>
                  <a:srgbClr val="FFFF00"/>
                </a:highlight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827A9DD-FF31-4A47-9A12-403B366274C8}"/>
                </a:ext>
              </a:extLst>
            </p:cNvPr>
            <p:cNvSpPr txBox="1"/>
            <p:nvPr/>
          </p:nvSpPr>
          <p:spPr>
            <a:xfrm>
              <a:off x="530251" y="4466660"/>
              <a:ext cx="19012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Il y a </a:t>
              </a:r>
              <a:r>
                <a:rPr lang="fr-FR" sz="1400" dirty="0">
                  <a:solidFill>
                    <a:srgbClr val="FF0000"/>
                  </a:solidFill>
                </a:rPr>
                <a:t>530</a:t>
              </a:r>
              <a:r>
                <a:rPr lang="fr-FR" sz="1400" dirty="0"/>
                <a:t> Mln d’années,</a:t>
              </a:r>
            </a:p>
            <a:p>
              <a:pPr algn="ctr"/>
              <a:r>
                <a:rPr lang="fr-FR" sz="1400" dirty="0"/>
                <a:t> les premiers</a:t>
              </a:r>
            </a:p>
            <a:p>
              <a:pPr algn="ctr"/>
              <a:r>
                <a:rPr lang="fr-FR" sz="1400" dirty="0">
                  <a:highlight>
                    <a:srgbClr val="FFFF00"/>
                  </a:highlight>
                </a:rPr>
                <a:t>Œufs de POISSONS</a:t>
              </a:r>
              <a:endParaRPr lang="fr-FR" dirty="0">
                <a:highlight>
                  <a:srgbClr val="FFFF00"/>
                </a:highlight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75B57F60-54FD-4166-87AF-1C66DAE5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9" y="2145196"/>
              <a:ext cx="1128871" cy="882657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792164AC-1608-4468-9BCC-BE15C346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034" y="1902895"/>
              <a:ext cx="1144198" cy="1165671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8316B78-0325-460B-9345-1C0E14F663E0}"/>
                </a:ext>
              </a:extLst>
            </p:cNvPr>
            <p:cNvSpPr txBox="1"/>
            <p:nvPr/>
          </p:nvSpPr>
          <p:spPr>
            <a:xfrm>
              <a:off x="10629626" y="5421226"/>
              <a:ext cx="1094659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Approche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évolutive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CBBC89C-2560-4319-A51C-179FEBC352DB}"/>
              </a:ext>
            </a:extLst>
          </p:cNvPr>
          <p:cNvSpPr/>
          <p:nvPr/>
        </p:nvSpPr>
        <p:spPr>
          <a:xfrm>
            <a:off x="0" y="0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775409-3B0B-4D13-946E-35604930D5A3}"/>
              </a:ext>
            </a:extLst>
          </p:cNvPr>
          <p:cNvSpPr/>
          <p:nvPr/>
        </p:nvSpPr>
        <p:spPr>
          <a:xfrm>
            <a:off x="11353800" y="-1"/>
            <a:ext cx="838200" cy="272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595F09D-FDC8-4B9E-AE92-3AF0607DF26C}"/>
              </a:ext>
            </a:extLst>
          </p:cNvPr>
          <p:cNvCxnSpPr/>
          <p:nvPr/>
        </p:nvCxnSpPr>
        <p:spPr>
          <a:xfrm>
            <a:off x="847344" y="272084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4E65316-AEDA-4808-8C5C-37F4463961F9}"/>
              </a:ext>
            </a:extLst>
          </p:cNvPr>
          <p:cNvCxnSpPr/>
          <p:nvPr/>
        </p:nvCxnSpPr>
        <p:spPr>
          <a:xfrm>
            <a:off x="11350752" y="278180"/>
            <a:ext cx="0" cy="65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E80158AD-4C5A-4888-A222-2F40AB887AA3}"/>
              </a:ext>
            </a:extLst>
          </p:cNvPr>
          <p:cNvSpPr/>
          <p:nvPr/>
        </p:nvSpPr>
        <p:spPr>
          <a:xfrm>
            <a:off x="7401474" y="5986732"/>
            <a:ext cx="3547351" cy="69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>
                <a:solidFill>
                  <a:schemeClr val="bg1"/>
                </a:solidFill>
                <a:highlight>
                  <a:srgbClr val="FF0000"/>
                </a:highlight>
              </a:rPr>
              <a:t>L’œuf est premier</a:t>
            </a:r>
            <a:r>
              <a:rPr lang="fr-FR" sz="16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fr-F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312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14062</TotalTime>
  <Words>3175</Words>
  <Application>Microsoft Office PowerPoint</Application>
  <PresentationFormat>Grand écran</PresentationFormat>
  <Paragraphs>894</Paragraphs>
  <Slides>53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Monotype Sorts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VAN LIER</dc:creator>
  <cp:lastModifiedBy>MARC</cp:lastModifiedBy>
  <cp:revision>725</cp:revision>
  <cp:lastPrinted>2019-12-06T06:32:49Z</cp:lastPrinted>
  <dcterms:created xsi:type="dcterms:W3CDTF">2019-06-16T12:15:16Z</dcterms:created>
  <dcterms:modified xsi:type="dcterms:W3CDTF">2022-05-10T04:03:11Z</dcterms:modified>
</cp:coreProperties>
</file>