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1"/>
  </p:handoutMasterIdLst>
  <p:sldIdLst>
    <p:sldId id="289" r:id="rId2"/>
    <p:sldId id="402" r:id="rId3"/>
    <p:sldId id="306" r:id="rId4"/>
    <p:sldId id="399" r:id="rId5"/>
    <p:sldId id="362" r:id="rId6"/>
    <p:sldId id="403" r:id="rId7"/>
    <p:sldId id="323" r:id="rId8"/>
    <p:sldId id="305" r:id="rId9"/>
    <p:sldId id="307" r:id="rId10"/>
    <p:sldId id="308" r:id="rId11"/>
    <p:sldId id="309" r:id="rId12"/>
    <p:sldId id="310" r:id="rId13"/>
    <p:sldId id="406" r:id="rId14"/>
    <p:sldId id="325" r:id="rId15"/>
    <p:sldId id="363" r:id="rId16"/>
    <p:sldId id="312" r:id="rId17"/>
    <p:sldId id="368" r:id="rId18"/>
    <p:sldId id="315" r:id="rId19"/>
    <p:sldId id="324" r:id="rId20"/>
    <p:sldId id="374" r:id="rId21"/>
    <p:sldId id="311" r:id="rId22"/>
    <p:sldId id="369" r:id="rId23"/>
    <p:sldId id="370" r:id="rId24"/>
    <p:sldId id="321" r:id="rId25"/>
    <p:sldId id="407" r:id="rId26"/>
    <p:sldId id="327" r:id="rId27"/>
    <p:sldId id="333" r:id="rId28"/>
    <p:sldId id="331" r:id="rId29"/>
    <p:sldId id="332" r:id="rId30"/>
    <p:sldId id="320" r:id="rId31"/>
    <p:sldId id="334" r:id="rId32"/>
    <p:sldId id="361" r:id="rId33"/>
    <p:sldId id="405" r:id="rId34"/>
    <p:sldId id="360" r:id="rId35"/>
    <p:sldId id="337" r:id="rId36"/>
    <p:sldId id="338" r:id="rId37"/>
    <p:sldId id="341" r:id="rId38"/>
    <p:sldId id="340" r:id="rId39"/>
    <p:sldId id="342" r:id="rId40"/>
    <p:sldId id="364" r:id="rId41"/>
    <p:sldId id="343" r:id="rId42"/>
    <p:sldId id="344" r:id="rId43"/>
    <p:sldId id="347" r:id="rId44"/>
    <p:sldId id="345" r:id="rId45"/>
    <p:sldId id="346" r:id="rId46"/>
    <p:sldId id="348" r:id="rId47"/>
    <p:sldId id="349" r:id="rId48"/>
    <p:sldId id="353" r:id="rId49"/>
    <p:sldId id="355" r:id="rId50"/>
    <p:sldId id="365" r:id="rId51"/>
    <p:sldId id="359" r:id="rId52"/>
    <p:sldId id="366" r:id="rId53"/>
    <p:sldId id="367" r:id="rId54"/>
    <p:sldId id="371" r:id="rId55"/>
    <p:sldId id="372" r:id="rId56"/>
    <p:sldId id="351" r:id="rId57"/>
    <p:sldId id="376" r:id="rId58"/>
    <p:sldId id="375" r:id="rId59"/>
    <p:sldId id="379" r:id="rId60"/>
    <p:sldId id="380" r:id="rId61"/>
    <p:sldId id="387" r:id="rId62"/>
    <p:sldId id="400" r:id="rId63"/>
    <p:sldId id="401" r:id="rId64"/>
    <p:sldId id="388" r:id="rId65"/>
    <p:sldId id="389" r:id="rId66"/>
    <p:sldId id="381" r:id="rId67"/>
    <p:sldId id="382" r:id="rId68"/>
    <p:sldId id="377" r:id="rId69"/>
    <p:sldId id="397" r:id="rId70"/>
    <p:sldId id="408" r:id="rId71"/>
    <p:sldId id="410" r:id="rId72"/>
    <p:sldId id="390" r:id="rId73"/>
    <p:sldId id="386" r:id="rId74"/>
    <p:sldId id="391" r:id="rId75"/>
    <p:sldId id="392" r:id="rId76"/>
    <p:sldId id="409" r:id="rId77"/>
    <p:sldId id="395" r:id="rId78"/>
    <p:sldId id="394" r:id="rId79"/>
    <p:sldId id="396" r:id="rId80"/>
  </p:sldIdLst>
  <p:sldSz cx="12192000" cy="6858000"/>
  <p:notesSz cx="6645275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3300"/>
    <a:srgbClr val="FFFF99"/>
    <a:srgbClr val="FFFFCC"/>
    <a:srgbClr val="0000CC"/>
    <a:srgbClr val="FF0000"/>
    <a:srgbClr val="00FFFF"/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B42E-40CE-4B59-BB6A-970C8412272F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70B8-045E-48AF-8247-9899ED5F3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9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9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8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1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7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41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5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7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2525-3473-4BB6-B259-BFC87452EF28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80732" y="1658878"/>
            <a:ext cx="56534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Les référentiels</a:t>
            </a: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d’Henri Van Lier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77313" y="4758285"/>
            <a:ext cx="743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CC0000"/>
                </a:solidFill>
              </a:rPr>
              <a:t>Colloque Anthropogénie – De la Technique à la Sémiotique</a:t>
            </a:r>
          </a:p>
          <a:p>
            <a:pPr algn="ctr"/>
            <a:r>
              <a:rPr lang="fr-FR" sz="2400" i="1" dirty="0" smtClean="0">
                <a:solidFill>
                  <a:srgbClr val="CC0000"/>
                </a:solidFill>
              </a:rPr>
              <a:t>Origine et devenir de la technique, du signe et du sens</a:t>
            </a:r>
            <a:endParaRPr lang="fr-FR" sz="2400" i="1" dirty="0">
              <a:solidFill>
                <a:srgbClr val="CC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7990" y="6070615"/>
            <a:ext cx="970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/>
                </a:solidFill>
              </a:rPr>
              <a:t>Centre International de Conférences Sorbonne Université, </a:t>
            </a:r>
            <a:r>
              <a:rPr lang="fr-FR" sz="1600" smtClean="0">
                <a:solidFill>
                  <a:schemeClr val="accent5"/>
                </a:solidFill>
              </a:rPr>
              <a:t>Paris 5</a:t>
            </a:r>
            <a:r>
              <a:rPr lang="fr-FR" sz="1600" baseline="30000" smtClean="0">
                <a:solidFill>
                  <a:schemeClr val="accent5"/>
                </a:solidFill>
              </a:rPr>
              <a:t>ème</a:t>
            </a:r>
            <a:r>
              <a:rPr lang="fr-FR" sz="1600" smtClean="0">
                <a:solidFill>
                  <a:schemeClr val="accent5"/>
                </a:solidFill>
              </a:rPr>
              <a:t>, les 12 </a:t>
            </a:r>
            <a:r>
              <a:rPr lang="fr-FR" sz="1600" dirty="0" smtClean="0">
                <a:solidFill>
                  <a:schemeClr val="accent5"/>
                </a:solidFill>
              </a:rPr>
              <a:t>et 13 décembre 2019, Marc VAN LIER</a:t>
            </a:r>
            <a:endParaRPr lang="fr-FR" sz="1600" dirty="0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55033" y="3684562"/>
            <a:ext cx="249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(et d’Homo)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08743" y="2338305"/>
            <a:ext cx="3158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« De </a:t>
            </a:r>
            <a:r>
              <a:rPr lang="fr-FR" sz="2400" dirty="0"/>
              <a:t>même que tout </a:t>
            </a:r>
            <a:endParaRPr lang="fr-FR" sz="2400" dirty="0" smtClean="0"/>
          </a:p>
          <a:p>
            <a:pPr algn="ctr"/>
            <a:r>
              <a:rPr lang="fr-FR" sz="2400" dirty="0" smtClean="0"/>
              <a:t>est </a:t>
            </a:r>
            <a:r>
              <a:rPr lang="fr-FR" sz="2400" dirty="0"/>
              <a:t>spirale chez Rubens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smtClean="0"/>
              <a:t>tout </a:t>
            </a:r>
            <a:r>
              <a:rPr lang="fr-FR" sz="2400" dirty="0"/>
              <a:t>est torche </a:t>
            </a:r>
            <a:endParaRPr lang="fr-FR" sz="2400" dirty="0" smtClean="0"/>
          </a:p>
          <a:p>
            <a:pPr algn="ctr"/>
            <a:r>
              <a:rPr lang="fr-FR" sz="2400" dirty="0" smtClean="0"/>
              <a:t>chez </a:t>
            </a:r>
            <a:r>
              <a:rPr lang="fr-FR" sz="2400" dirty="0"/>
              <a:t>le Greco</a:t>
            </a:r>
            <a:r>
              <a:rPr lang="fr-FR" sz="2400" dirty="0" smtClean="0"/>
              <a:t>. »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" y="1211102"/>
            <a:ext cx="7725774" cy="45652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14875" y="280552"/>
            <a:ext cx="4097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Espace de le Greco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08743" y="5285680"/>
            <a:ext cx="28821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Topologie de le Greco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796874" y="2006599"/>
            <a:ext cx="269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Sujet d’œuvre de le Greco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72413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93990" y="1423336"/>
            <a:ext cx="36295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L'espace de Picasso </a:t>
            </a:r>
            <a:endParaRPr lang="fr-FR" sz="2400" dirty="0" smtClean="0"/>
          </a:p>
          <a:p>
            <a:pPr algn="ctr"/>
            <a:r>
              <a:rPr lang="fr-FR" sz="2400" dirty="0" smtClean="0"/>
              <a:t>n'est </a:t>
            </a:r>
            <a:r>
              <a:rPr lang="fr-FR" sz="2400" dirty="0"/>
              <a:t>pas </a:t>
            </a:r>
            <a:r>
              <a:rPr lang="fr-FR" sz="2400" dirty="0" smtClean="0"/>
              <a:t>techniquement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dirty="0"/>
              <a:t>mais </a:t>
            </a:r>
            <a:r>
              <a:rPr lang="fr-FR" sz="2400" u="sng" dirty="0" smtClean="0"/>
              <a:t>existentiellement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dirty="0"/>
              <a:t>sans épaisseur</a:t>
            </a:r>
            <a:r>
              <a:rPr lang="fr-FR" sz="2400" dirty="0" smtClean="0"/>
              <a:t>.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[…] dans les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i="1" dirty="0"/>
              <a:t>Demoiselles </a:t>
            </a:r>
            <a:r>
              <a:rPr lang="fr-FR" sz="2400" i="1" dirty="0" smtClean="0"/>
              <a:t>d'Avignon</a:t>
            </a:r>
            <a:r>
              <a:rPr lang="fr-FR" sz="2400" dirty="0" smtClean="0"/>
              <a:t>[…]</a:t>
            </a:r>
          </a:p>
          <a:p>
            <a:pPr algn="ctr"/>
            <a:r>
              <a:rPr lang="fr-FR" sz="2400" dirty="0" smtClean="0"/>
              <a:t> en </a:t>
            </a:r>
            <a:r>
              <a:rPr lang="fr-FR" sz="2400" dirty="0"/>
              <a:t>1948 il refait des </a:t>
            </a:r>
            <a:r>
              <a:rPr lang="fr-FR" sz="2400" dirty="0" smtClean="0"/>
              <a:t>études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dirty="0"/>
              <a:t>sur la « </a:t>
            </a:r>
            <a:r>
              <a:rPr lang="fr-FR" sz="2400" u="sng" dirty="0"/>
              <a:t>profondeur plate</a:t>
            </a:r>
            <a:r>
              <a:rPr lang="fr-FR" sz="2400" dirty="0"/>
              <a:t> 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14875" y="280552"/>
            <a:ext cx="3886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Espace de Picasso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08743" y="5374888"/>
            <a:ext cx="275479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Topologie de Picasso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" y="1696324"/>
            <a:ext cx="7493620" cy="42123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69825" y="1021221"/>
            <a:ext cx="25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Sujet d’œuvre de Picasso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8120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3207" y="280552"/>
            <a:ext cx="6163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référentiel TOPOLOGIQUE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7810" y="1449658"/>
            <a:ext cx="1081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Tout ce qui concerne les propriétés de l’espace (vécu par Homo)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0325" y="2276475"/>
            <a:ext cx="3687724" cy="353331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continu/ discontinu,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proche / </a:t>
            </a: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distant</a:t>
            </a:r>
            <a:endParaRPr kumimoji="0" lang="fr-FR" altLang="fr-FR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ouvert</a:t>
            </a: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/ fermé,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ontigu / non contigu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découvert / caché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compact / diffus</a:t>
            </a:r>
            <a:endParaRPr kumimoji="0" lang="fr-FR" altLang="fr-FR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43568" y="2272761"/>
            <a:ext cx="3687724" cy="353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marqué</a:t>
            </a: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/ non marqué,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englobant</a:t>
            </a: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/ englobé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épais</a:t>
            </a: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/ mince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linéaire / non linéaire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</a:t>
            </a: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nroulé / déroulé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lisse / texturé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angulaire / arrondi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lié / déplié</a:t>
            </a:r>
            <a:endParaRPr kumimoji="0" lang="fr-FR" altLang="fr-FR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48690" y="5330284"/>
            <a:ext cx="86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</a:rPr>
              <a:t>Etc.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1513" y="1009223"/>
            <a:ext cx="5682343" cy="2757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279467" y="4062901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Présence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597518" y="1364297"/>
            <a:ext cx="3904775" cy="2432783"/>
            <a:chOff x="6466895" y="287873"/>
            <a:chExt cx="4184177" cy="3839626"/>
          </a:xfrm>
        </p:grpSpPr>
        <p:sp>
          <p:nvSpPr>
            <p:cNvPr id="16" name="Ellipse 15"/>
            <p:cNvSpPr/>
            <p:nvPr/>
          </p:nvSpPr>
          <p:spPr>
            <a:xfrm>
              <a:off x="6899744" y="287873"/>
              <a:ext cx="3751328" cy="3045834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755461" y="519769"/>
              <a:ext cx="3751327" cy="30458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611179" y="823016"/>
              <a:ext cx="3751327" cy="30458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6466895" y="1081665"/>
              <a:ext cx="3751327" cy="304583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/>
                <a:t>LE SIGNE</a:t>
              </a:r>
              <a:endParaRPr lang="fr-FR" sz="3600" dirty="0"/>
            </a:p>
          </p:txBody>
        </p:sp>
      </p:grpSp>
      <p:sp>
        <p:nvSpPr>
          <p:cNvPr id="6" name="Ellipse 5"/>
          <p:cNvSpPr/>
          <p:nvPr/>
        </p:nvSpPr>
        <p:spPr>
          <a:xfrm>
            <a:off x="9127067" y="4175555"/>
            <a:ext cx="2667000" cy="53644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L’INDESCRIPTIBLE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5598" y="4259007"/>
            <a:ext cx="2980267" cy="16737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LE RYTHME</a:t>
            </a:r>
            <a:endParaRPr lang="fr-FR" sz="3200" dirty="0">
              <a:solidFill>
                <a:schemeClr val="accent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72505" y="4974205"/>
            <a:ext cx="3268134" cy="9012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 err="1" smtClean="0">
                <a:solidFill>
                  <a:schemeClr val="accent5"/>
                </a:solidFill>
              </a:rPr>
              <a:t>Woruld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Les MONDE 1, 2,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45009" y="5521218"/>
            <a:ext cx="3606800" cy="391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 Partition-conjonction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7425" y="1320758"/>
            <a:ext cx="4235484" cy="209965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256443" y="1519285"/>
            <a:ext cx="4235484" cy="20996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L’ESPACE</a:t>
            </a:r>
          </a:p>
          <a:p>
            <a:pPr algn="ctr"/>
            <a:r>
              <a:rPr lang="fr-FR" sz="3600" dirty="0" smtClean="0"/>
              <a:t>(1959)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95603" y="1084095"/>
            <a:ext cx="14321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3300"/>
                </a:solidFill>
              </a:rPr>
              <a:t>1 – Topologie</a:t>
            </a:r>
          </a:p>
          <a:p>
            <a:pPr algn="ctr"/>
            <a:r>
              <a:rPr lang="fr-FR" dirty="0" smtClean="0">
                <a:solidFill>
                  <a:srgbClr val="FF3300"/>
                </a:solidFill>
              </a:rPr>
              <a:t>(1982-2002)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01183" y="1320753"/>
            <a:ext cx="2200924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3 - Logico-sémiotique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22487" y="3761712"/>
            <a:ext cx="1590885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4 - </a:t>
            </a:r>
            <a:r>
              <a:rPr lang="fr-FR" dirty="0" err="1" smtClean="0">
                <a:solidFill>
                  <a:srgbClr val="FF3300"/>
                </a:solidFill>
              </a:rPr>
              <a:t>Présentivité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11106" y="246907"/>
            <a:ext cx="958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référentiels primordiaux d’HVL (et Homo)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6042389"/>
            <a:ext cx="11887200" cy="66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TECHNIQUE EST PREMIÈRE</a:t>
            </a:r>
          </a:p>
          <a:p>
            <a:pPr algn="ctr"/>
            <a:r>
              <a:rPr lang="fr-FR" dirty="0" smtClean="0"/>
              <a:t> (Si on ne peut dire qu’elle mène le monde, c’est elle qui le mène le plus)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9101" y="3860196"/>
            <a:ext cx="11724271" cy="165886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598229" y="2971800"/>
            <a:ext cx="4195838" cy="14586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98922" y="3510348"/>
            <a:ext cx="1792863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2 – Cybernétique</a:t>
            </a:r>
          </a:p>
          <a:p>
            <a:endParaRPr lang="fr-FR" sz="100" dirty="0">
              <a:solidFill>
                <a:srgbClr val="FF33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80900" y="3830636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4228500" y="3927196"/>
            <a:ext cx="2667000" cy="53644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TEMPS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94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64107" y="280552"/>
            <a:ext cx="5824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Evolution du Sujet d’Œuvre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1509" y="2338248"/>
            <a:ext cx="68602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Evolution du </a:t>
            </a:r>
          </a:p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Sujet d’Œuvre </a:t>
            </a:r>
          </a:p>
        </p:txBody>
      </p:sp>
    </p:spTree>
    <p:extLst>
      <p:ext uri="{BB962C8B-B14F-4D97-AF65-F5344CB8AC3E}">
        <p14:creationId xmlns:p14="http://schemas.microsoft.com/office/powerpoint/2010/main" val="406060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06645" y="4143509"/>
            <a:ext cx="9032955" cy="254515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86115" y="136324"/>
            <a:ext cx="5799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Evolution du Sujet d’œuvre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08506" y="1603285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779" y="1472728"/>
            <a:ext cx="1124029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Jésuite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6308" y="3155391"/>
            <a:ext cx="45719" cy="9758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" y="3988421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45844" y="30890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 (8 ans)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006645" y="1198092"/>
            <a:ext cx="12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(17 à 27  ans)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4539030" y="1468606"/>
            <a:ext cx="679741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accent5"/>
                </a:solidFill>
              </a:rPr>
              <a:t>4 enfants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03707" y="1230085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Philo Photo</a:t>
            </a:r>
            <a:endParaRPr lang="fr-FR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76682" y="4257107"/>
            <a:ext cx="65274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1959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356710" y="4218099"/>
            <a:ext cx="530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Sujet d’œuvre </a:t>
            </a:r>
            <a:r>
              <a:rPr lang="fr-FR" dirty="0" smtClean="0"/>
              <a:t>des peintres, sculpteurs, et architectes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376684" y="4655041"/>
            <a:ext cx="65274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1977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365180" y="4666835"/>
            <a:ext cx="672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Sujet d’œuvre </a:t>
            </a:r>
            <a:r>
              <a:rPr lang="fr-FR" dirty="0" smtClean="0"/>
              <a:t>de 7 grands auteurs littéraires (Littératures extrêmes)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363619" y="5255932"/>
            <a:ext cx="652743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1989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352115" y="5267726"/>
            <a:ext cx="679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Sujet d’œuvre </a:t>
            </a:r>
            <a:r>
              <a:rPr lang="fr-FR" dirty="0" smtClean="0"/>
              <a:t>de 38 grands </a:t>
            </a:r>
            <a:r>
              <a:rPr lang="fr-FR" dirty="0"/>
              <a:t>auteurs littéraires </a:t>
            </a:r>
            <a:r>
              <a:rPr lang="fr-FR" dirty="0" smtClean="0"/>
              <a:t>(Radio – France Culture)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355152" y="5679265"/>
            <a:ext cx="652743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1989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377513" y="5657193"/>
            <a:ext cx="60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DPE </a:t>
            </a:r>
            <a:r>
              <a:rPr lang="fr-FR" dirty="0" smtClean="0"/>
              <a:t>de 10 langues (</a:t>
            </a:r>
            <a:r>
              <a:rPr lang="fr-FR" i="1" dirty="0" smtClean="0"/>
              <a:t>Logiques de 10 langues indo-européennes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900689" y="3384808"/>
            <a:ext cx="65274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1959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783917" y="3395690"/>
            <a:ext cx="65274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1977</a:t>
            </a:r>
            <a:endParaRPr lang="fr-FR" dirty="0"/>
          </a:p>
        </p:txBody>
      </p:sp>
      <p:sp>
        <p:nvSpPr>
          <p:cNvPr id="3" name="Triangle isocèle 2"/>
          <p:cNvSpPr/>
          <p:nvPr/>
        </p:nvSpPr>
        <p:spPr>
          <a:xfrm>
            <a:off x="5138057" y="3099922"/>
            <a:ext cx="185057" cy="241342"/>
          </a:xfrm>
          <a:prstGeom prst="triangl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>
            <a:off x="7043059" y="3110804"/>
            <a:ext cx="185057" cy="241342"/>
          </a:xfrm>
          <a:prstGeom prst="triangl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508694" y="3393179"/>
            <a:ext cx="652743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1989</a:t>
            </a:r>
            <a:endParaRPr lang="fr-FR" dirty="0"/>
          </a:p>
        </p:txBody>
      </p:sp>
      <p:sp>
        <p:nvSpPr>
          <p:cNvPr id="49" name="Triangle isocèle 48"/>
          <p:cNvSpPr/>
          <p:nvPr/>
        </p:nvSpPr>
        <p:spPr>
          <a:xfrm>
            <a:off x="8752120" y="3110803"/>
            <a:ext cx="185057" cy="241342"/>
          </a:xfrm>
          <a:prstGeom prst="triangl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8813498" y="3774177"/>
            <a:ext cx="652743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1989</a:t>
            </a:r>
            <a:endParaRPr lang="fr-FR" dirty="0"/>
          </a:p>
        </p:txBody>
      </p:sp>
      <p:sp>
        <p:nvSpPr>
          <p:cNvPr id="51" name="Triangle isocèle 50"/>
          <p:cNvSpPr/>
          <p:nvPr/>
        </p:nvSpPr>
        <p:spPr>
          <a:xfrm>
            <a:off x="9055227" y="3102300"/>
            <a:ext cx="185057" cy="241342"/>
          </a:xfrm>
          <a:prstGeom prst="triangl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47236" y="2370848"/>
            <a:ext cx="3046423" cy="61659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Un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accent5"/>
                </a:solidFill>
              </a:rPr>
              <a:t>« </a:t>
            </a:r>
            <a:r>
              <a:rPr lang="fr-FR" dirty="0" smtClean="0">
                <a:solidFill>
                  <a:srgbClr val="FF0000"/>
                </a:solidFill>
              </a:rPr>
              <a:t> Observateur</a:t>
            </a:r>
            <a:endParaRPr lang="fr-FR" dirty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68974" y="2364261"/>
            <a:ext cx="5776855" cy="62318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Un « Métaphysicien </a:t>
            </a:r>
            <a:r>
              <a:rPr lang="fr-FR" dirty="0" smtClean="0">
                <a:solidFill>
                  <a:srgbClr val="FF0000"/>
                </a:solidFill>
              </a:rPr>
              <a:t>Observateur </a:t>
            </a:r>
            <a:r>
              <a:rPr lang="fr-FR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190382" y="161174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9750118" y="1238547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Anthropogénie</a:t>
            </a:r>
            <a:endParaRPr lang="fr-FR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363619" y="6111067"/>
            <a:ext cx="652743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1992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4385980" y="6088995"/>
            <a:ext cx="776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Sujet d’œuvre </a:t>
            </a:r>
            <a:r>
              <a:rPr lang="fr-FR" dirty="0" smtClean="0"/>
              <a:t>de 46 photographes (</a:t>
            </a:r>
            <a:r>
              <a:rPr lang="fr-FR" i="1" dirty="0" smtClean="0"/>
              <a:t>Histoire photographique de la photographie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4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10232" y="280552"/>
            <a:ext cx="5572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Sujets d’œuvre littéraires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0947" y="1449658"/>
            <a:ext cx="10486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Littératures extrêmes (1977) - 7 auteurs littéraires</a:t>
            </a:r>
          </a:p>
          <a:p>
            <a:r>
              <a:rPr lang="fr-FR" sz="3200" dirty="0" smtClean="0">
                <a:solidFill>
                  <a:schemeClr val="accent1"/>
                </a:solidFill>
              </a:rPr>
              <a:t>30 émissions sur France Culture (1989) – 38 </a:t>
            </a:r>
            <a:r>
              <a:rPr lang="fr-FR" sz="3200" dirty="0">
                <a:solidFill>
                  <a:schemeClr val="accent1"/>
                </a:solidFill>
              </a:rPr>
              <a:t>auteurs littéraires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40971" y="3418114"/>
            <a:ext cx="40768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Malherbe ou le </a:t>
            </a:r>
            <a:r>
              <a:rPr lang="fr-FR" u="sng" dirty="0" smtClean="0"/>
              <a:t>retrait survolant</a:t>
            </a:r>
          </a:p>
          <a:p>
            <a:r>
              <a:rPr lang="fr-FR" dirty="0" smtClean="0"/>
              <a:t>Descartes ou la </a:t>
            </a:r>
            <a:r>
              <a:rPr lang="fr-FR" u="sng" dirty="0" smtClean="0"/>
              <a:t>négation </a:t>
            </a:r>
            <a:r>
              <a:rPr lang="fr-FR" u="sng" dirty="0" err="1" smtClean="0"/>
              <a:t>confirmante</a:t>
            </a:r>
            <a:endParaRPr lang="fr-FR" u="sng" dirty="0" smtClean="0"/>
          </a:p>
          <a:p>
            <a:r>
              <a:rPr lang="fr-FR" dirty="0" smtClean="0"/>
              <a:t>Corneille ou </a:t>
            </a:r>
            <a:r>
              <a:rPr lang="fr-FR" u="sng" dirty="0" smtClean="0"/>
              <a:t>l’élan croisé</a:t>
            </a:r>
          </a:p>
          <a:p>
            <a:r>
              <a:rPr lang="fr-FR" dirty="0" smtClean="0"/>
              <a:t>Pascal ou </a:t>
            </a:r>
            <a:r>
              <a:rPr lang="fr-FR" u="sng" dirty="0" smtClean="0"/>
              <a:t>le funambulisme des intervalles</a:t>
            </a:r>
          </a:p>
          <a:p>
            <a:r>
              <a:rPr lang="fr-FR" dirty="0" smtClean="0"/>
              <a:t>Molière ou </a:t>
            </a:r>
            <a:r>
              <a:rPr lang="fr-FR" u="sng" dirty="0" smtClean="0"/>
              <a:t>le match des discours</a:t>
            </a:r>
          </a:p>
          <a:p>
            <a:r>
              <a:rPr lang="fr-FR" dirty="0" smtClean="0"/>
              <a:t>Bossuet ou </a:t>
            </a:r>
            <a:r>
              <a:rPr lang="fr-FR" u="sng" dirty="0" smtClean="0"/>
              <a:t>la conjonction universelle</a:t>
            </a:r>
          </a:p>
          <a:p>
            <a:r>
              <a:rPr lang="fr-FR" dirty="0" smtClean="0"/>
              <a:t>Racine ou </a:t>
            </a:r>
            <a:r>
              <a:rPr lang="fr-FR" u="sng" dirty="0" smtClean="0"/>
              <a:t>l’</a:t>
            </a:r>
            <a:r>
              <a:rPr lang="fr-FR" u="sng" dirty="0" err="1" smtClean="0"/>
              <a:t>obsétrique</a:t>
            </a:r>
            <a:r>
              <a:rPr lang="fr-FR" u="sng" dirty="0" smtClean="0"/>
              <a:t> de l’aveu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4966" y="3428996"/>
            <a:ext cx="47055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Roland à Yseult – </a:t>
            </a:r>
            <a:r>
              <a:rPr lang="fr-FR" u="sng" dirty="0" smtClean="0"/>
              <a:t>L’entreprise et l’engin</a:t>
            </a:r>
          </a:p>
          <a:p>
            <a:r>
              <a:rPr lang="fr-FR" dirty="0" smtClean="0"/>
              <a:t>Villon – </a:t>
            </a:r>
            <a:r>
              <a:rPr lang="fr-FR" u="sng" dirty="0" smtClean="0"/>
              <a:t>Le refuge de la diction</a:t>
            </a:r>
          </a:p>
          <a:p>
            <a:r>
              <a:rPr lang="fr-FR" dirty="0" smtClean="0"/>
              <a:t>Rabelais – </a:t>
            </a:r>
            <a:r>
              <a:rPr lang="fr-FR" u="sng" dirty="0" smtClean="0"/>
              <a:t>La nature naturante</a:t>
            </a:r>
          </a:p>
          <a:p>
            <a:r>
              <a:rPr lang="fr-FR" dirty="0" smtClean="0"/>
              <a:t>Scève et Ronsard – </a:t>
            </a:r>
            <a:r>
              <a:rPr lang="fr-FR" u="sng" dirty="0" smtClean="0"/>
              <a:t>Les ferveurs de la perception</a:t>
            </a:r>
          </a:p>
          <a:p>
            <a:r>
              <a:rPr lang="fr-FR" dirty="0" smtClean="0"/>
              <a:t>Montaigne – </a:t>
            </a:r>
            <a:r>
              <a:rPr lang="fr-FR" u="sng" dirty="0" smtClean="0"/>
              <a:t>Le moi physique</a:t>
            </a:r>
          </a:p>
          <a:p>
            <a:r>
              <a:rPr lang="fr-FR" dirty="0" smtClean="0"/>
              <a:t>Malherbe – </a:t>
            </a:r>
            <a:r>
              <a:rPr lang="fr-FR" u="sng" dirty="0" smtClean="0"/>
              <a:t>Le mouvement droit</a:t>
            </a:r>
          </a:p>
          <a:p>
            <a:endParaRPr lang="fr-FR" dirty="0" smtClean="0"/>
          </a:p>
          <a:p>
            <a:r>
              <a:rPr lang="fr-FR" dirty="0" smtClean="0"/>
              <a:t>Etc., etc…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88032" y="2884710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</a:rPr>
              <a:t> 7 textes (1977)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78486" y="2895596"/>
            <a:ext cx="267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</a:rPr>
              <a:t> 30 émissions radio (1989)</a:t>
            </a:r>
            <a:endParaRPr lang="fr-FR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1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24969" y="280552"/>
            <a:ext cx="956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DPE (Destin-parti d’existence) de 10 langues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0947" y="1449658"/>
            <a:ext cx="8388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Logique de 10 langues indo-européennes (1989)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97726" y="2791127"/>
            <a:ext cx="35298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Le français </a:t>
            </a:r>
            <a:r>
              <a:rPr lang="fr-FR" u="sng" dirty="0" smtClean="0"/>
              <a:t>et le jardin</a:t>
            </a:r>
          </a:p>
          <a:p>
            <a:r>
              <a:rPr lang="fr-FR" dirty="0" smtClean="0"/>
              <a:t>2. L’anglais </a:t>
            </a:r>
            <a:r>
              <a:rPr lang="fr-FR" u="sng" dirty="0" smtClean="0"/>
              <a:t>et la mer</a:t>
            </a:r>
          </a:p>
          <a:p>
            <a:r>
              <a:rPr lang="fr-FR" dirty="0" smtClean="0"/>
              <a:t>3. L’allemand </a:t>
            </a:r>
            <a:r>
              <a:rPr lang="fr-FR" u="sng" dirty="0" smtClean="0"/>
              <a:t>et la forge</a:t>
            </a:r>
          </a:p>
          <a:p>
            <a:r>
              <a:rPr lang="fr-FR" dirty="0" smtClean="0"/>
              <a:t>4. L’italien </a:t>
            </a:r>
            <a:r>
              <a:rPr lang="fr-FR" u="sng" dirty="0" smtClean="0"/>
              <a:t>et l’estrade</a:t>
            </a:r>
          </a:p>
          <a:p>
            <a:r>
              <a:rPr lang="fr-FR" dirty="0" smtClean="0"/>
              <a:t>5. L’espagnol </a:t>
            </a:r>
            <a:r>
              <a:rPr lang="fr-FR" u="sng" dirty="0" smtClean="0"/>
              <a:t>et le grill</a:t>
            </a:r>
          </a:p>
          <a:p>
            <a:r>
              <a:rPr lang="fr-FR" dirty="0" smtClean="0"/>
              <a:t>6. Le russe </a:t>
            </a:r>
            <a:r>
              <a:rPr lang="fr-FR" u="sng" dirty="0" smtClean="0"/>
              <a:t>et l’isba</a:t>
            </a:r>
          </a:p>
          <a:p>
            <a:r>
              <a:rPr lang="fr-FR" dirty="0" smtClean="0"/>
              <a:t>7. Le néerlandais </a:t>
            </a:r>
            <a:r>
              <a:rPr lang="fr-FR" u="sng" dirty="0" smtClean="0"/>
              <a:t>et le polder </a:t>
            </a:r>
          </a:p>
          <a:p>
            <a:r>
              <a:rPr lang="fr-FR" dirty="0" smtClean="0"/>
              <a:t>8. Le portugais </a:t>
            </a:r>
            <a:r>
              <a:rPr lang="fr-FR" u="sng" dirty="0" smtClean="0"/>
              <a:t>et l’océan</a:t>
            </a:r>
          </a:p>
          <a:p>
            <a:r>
              <a:rPr lang="fr-FR" dirty="0" smtClean="0"/>
              <a:t>9. Le danois </a:t>
            </a:r>
            <a:r>
              <a:rPr lang="fr-FR" u="sng" dirty="0" smtClean="0"/>
              <a:t>et l’entre-deux mondes</a:t>
            </a:r>
          </a:p>
          <a:p>
            <a:r>
              <a:rPr lang="fr-FR" dirty="0" smtClean="0"/>
              <a:t>10. Le grec </a:t>
            </a:r>
            <a:r>
              <a:rPr lang="fr-FR" u="sng" dirty="0" smtClean="0"/>
              <a:t>et la lumière blanche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7114917" y="2795476"/>
            <a:ext cx="26136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[plane, léger, mince, etc.]</a:t>
            </a:r>
            <a:endParaRPr lang="fr-FR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[bruitée, dense, …]</a:t>
            </a:r>
            <a:endParaRPr lang="fr-FR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[stable]</a:t>
            </a:r>
            <a:endParaRPr lang="fr-FR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[volumes]</a:t>
            </a:r>
            <a:endParaRPr lang="fr-FR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[crépitant, tramé]</a:t>
            </a: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[étendue]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901440" y="2987040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888369" y="3235239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875303" y="3518274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879654" y="3801308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66587" y="4084343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879647" y="4889888"/>
            <a:ext cx="309154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2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3897" y="280552"/>
            <a:ext cx="7146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Sujets d’œuvre photographiques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0947" y="1449658"/>
            <a:ext cx="8774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Histoire photographique de la photographie (1992) </a:t>
            </a:r>
          </a:p>
          <a:p>
            <a:r>
              <a:rPr lang="fr-FR" sz="3200" dirty="0" smtClean="0">
                <a:solidFill>
                  <a:schemeClr val="accent1"/>
                </a:solidFill>
              </a:rPr>
              <a:t>46 photographes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40971" y="2876247"/>
            <a:ext cx="65715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Hill et </a:t>
            </a:r>
            <a:r>
              <a:rPr lang="fr-FR" dirty="0" err="1" smtClean="0"/>
              <a:t>Adamson</a:t>
            </a:r>
            <a:r>
              <a:rPr lang="fr-FR" dirty="0" smtClean="0"/>
              <a:t> – </a:t>
            </a:r>
            <a:r>
              <a:rPr lang="fr-FR" u="sng" dirty="0" smtClean="0"/>
              <a:t>De la forme aux éléments en fonctionnement</a:t>
            </a:r>
          </a:p>
          <a:p>
            <a:r>
              <a:rPr lang="fr-FR" dirty="0" smtClean="0"/>
              <a:t>2. Nadar et Cameron - </a:t>
            </a:r>
            <a:r>
              <a:rPr lang="fr-FR" u="sng" dirty="0"/>
              <a:t>Le milieu intérieur, la </a:t>
            </a:r>
            <a:r>
              <a:rPr lang="fr-FR" u="sng" dirty="0" err="1"/>
              <a:t>figuralité</a:t>
            </a:r>
            <a:r>
              <a:rPr lang="fr-FR" u="sng" dirty="0"/>
              <a:t> transcendante</a:t>
            </a:r>
            <a:endParaRPr lang="fr-FR" u="sng" dirty="0" smtClean="0"/>
          </a:p>
          <a:p>
            <a:r>
              <a:rPr lang="fr-FR" dirty="0" smtClean="0"/>
              <a:t>3. Atget - </a:t>
            </a:r>
            <a:r>
              <a:rPr lang="fr-FR" u="sng" dirty="0"/>
              <a:t>Erosion et </a:t>
            </a:r>
            <a:r>
              <a:rPr lang="fr-FR" u="sng" dirty="0" smtClean="0"/>
              <a:t>recyclage</a:t>
            </a:r>
          </a:p>
          <a:p>
            <a:r>
              <a:rPr lang="fr-FR" dirty="0" smtClean="0"/>
              <a:t>4. Stieglitz - </a:t>
            </a:r>
            <a:r>
              <a:rPr lang="fr-FR" u="sng" dirty="0"/>
              <a:t>L’enroulement </a:t>
            </a:r>
            <a:r>
              <a:rPr lang="fr-FR" u="sng" dirty="0" smtClean="0"/>
              <a:t>épiphanique</a:t>
            </a:r>
          </a:p>
          <a:p>
            <a:r>
              <a:rPr lang="fr-FR" dirty="0"/>
              <a:t>5. </a:t>
            </a:r>
            <a:r>
              <a:rPr lang="fr-FR" dirty="0" smtClean="0"/>
              <a:t>Sander - </a:t>
            </a:r>
            <a:r>
              <a:rPr lang="fr-FR" u="sng" dirty="0" smtClean="0"/>
              <a:t>Entre </a:t>
            </a:r>
            <a:r>
              <a:rPr lang="fr-FR" u="sng" dirty="0"/>
              <a:t>organisme et </a:t>
            </a:r>
            <a:r>
              <a:rPr lang="fr-FR" u="sng" dirty="0" smtClean="0"/>
              <a:t>rôle</a:t>
            </a:r>
          </a:p>
          <a:p>
            <a:r>
              <a:rPr lang="fr-FR" dirty="0" smtClean="0"/>
              <a:t>x. ____________</a:t>
            </a:r>
            <a:endParaRPr lang="fr-FR" dirty="0"/>
          </a:p>
          <a:p>
            <a:r>
              <a:rPr lang="fr-FR" dirty="0" smtClean="0"/>
              <a:t>y. ______________</a:t>
            </a:r>
          </a:p>
          <a:p>
            <a:r>
              <a:rPr lang="fr-FR" dirty="0" smtClean="0"/>
              <a:t>z. ___________________</a:t>
            </a:r>
          </a:p>
          <a:p>
            <a:r>
              <a:rPr lang="fr-FR" dirty="0" smtClean="0"/>
              <a:t>30. Pierre </a:t>
            </a:r>
            <a:r>
              <a:rPr lang="fr-FR" dirty="0" err="1" smtClean="0"/>
              <a:t>Radisic</a:t>
            </a:r>
            <a:r>
              <a:rPr lang="fr-FR" dirty="0" smtClean="0"/>
              <a:t> – </a:t>
            </a:r>
            <a:r>
              <a:rPr lang="fr-FR" u="sng" dirty="0" smtClean="0"/>
              <a:t>L’orchestration géologique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10448690" y="5330284"/>
            <a:ext cx="86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</a:rPr>
              <a:t>Etc.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0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4140" y="280552"/>
            <a:ext cx="4754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Deuxième référentiel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22766" y="2808514"/>
            <a:ext cx="75070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Le temps</a:t>
            </a:r>
          </a:p>
          <a:p>
            <a:pPr algn="ctr"/>
            <a:r>
              <a:rPr lang="fr-FR" sz="4400" dirty="0" smtClean="0">
                <a:solidFill>
                  <a:schemeClr val="accent5"/>
                </a:solidFill>
              </a:rPr>
              <a:t>(La cybernétique / L’interaction)</a:t>
            </a:r>
          </a:p>
          <a:p>
            <a:pPr algn="ctr"/>
            <a:r>
              <a:rPr lang="fr-FR" sz="4400" dirty="0" smtClean="0">
                <a:solidFill>
                  <a:schemeClr val="accent5"/>
                </a:solidFill>
              </a:rPr>
              <a:t>(Le rythme)</a:t>
            </a:r>
            <a:endParaRPr lang="fr-FR" sz="4400" dirty="0">
              <a:solidFill>
                <a:schemeClr val="accent5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97666" y="3149600"/>
            <a:ext cx="804333" cy="812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6378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85492" y="272085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Thème du Colloque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71523" y="2514598"/>
            <a:ext cx="7115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Origine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 et Devenir</a:t>
            </a:r>
          </a:p>
          <a:p>
            <a:pPr algn="ctr"/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De la </a:t>
            </a:r>
            <a:r>
              <a:rPr lang="fr-FR" sz="3600" dirty="0">
                <a:solidFill>
                  <a:srgbClr val="FF0000"/>
                </a:solidFill>
              </a:rPr>
              <a:t>Technique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, du </a:t>
            </a:r>
            <a:r>
              <a:rPr lang="fr-FR" sz="3600" dirty="0">
                <a:solidFill>
                  <a:srgbClr val="FF0000"/>
                </a:solidFill>
              </a:rPr>
              <a:t>Signe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, et du Sens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9" y="4511754"/>
            <a:ext cx="1718442" cy="17184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45543" y="5220177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Dix ans de la disparition d’Henri Van Lier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18" y="4613748"/>
            <a:ext cx="1718442" cy="17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4672" y="136324"/>
            <a:ext cx="7888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Métaphysicien puis </a:t>
            </a:r>
            <a:r>
              <a:rPr lang="fr-FR" sz="4000" dirty="0" err="1" smtClean="0">
                <a:solidFill>
                  <a:srgbClr val="FF0000"/>
                </a:solidFill>
              </a:rPr>
              <a:t>anthropogéniste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08506" y="1603285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7236" y="2413178"/>
            <a:ext cx="3046423" cy="61659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Un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accent5"/>
                </a:solidFill>
              </a:rPr>
              <a:t>« </a:t>
            </a:r>
            <a:r>
              <a:rPr lang="fr-FR" dirty="0" smtClean="0">
                <a:solidFill>
                  <a:srgbClr val="FF0000"/>
                </a:solidFill>
              </a:rPr>
              <a:t> Observateur</a:t>
            </a:r>
            <a:endParaRPr lang="fr-FR" dirty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974" y="2406591"/>
            <a:ext cx="5776855" cy="62318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Un « Métaphysicien </a:t>
            </a:r>
            <a:r>
              <a:rPr lang="fr-FR" dirty="0" smtClean="0">
                <a:solidFill>
                  <a:srgbClr val="FF0000"/>
                </a:solidFill>
              </a:rPr>
              <a:t>Observateur </a:t>
            </a:r>
            <a:r>
              <a:rPr lang="fr-FR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2780" y="1472728"/>
            <a:ext cx="1204322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Jésuite (10 ans)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1709" y="3096128"/>
            <a:ext cx="45719" cy="271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" y="3988421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45844" y="302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 (8 ans)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006645" y="1198092"/>
            <a:ext cx="12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(17 à 27  ans)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4539030" y="1468606"/>
            <a:ext cx="679741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accent5"/>
                </a:solidFill>
              </a:rPr>
              <a:t>4 enfants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03707" y="1230085"/>
            <a:ext cx="129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Philo Photo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46346" y="98687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(62 ans)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145154" y="102074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(81 ans)</a:t>
            </a:r>
            <a:endParaRPr lang="fr-FR" sz="1400" dirty="0"/>
          </a:p>
        </p:txBody>
      </p:sp>
      <p:sp>
        <p:nvSpPr>
          <p:cNvPr id="25" name="Triangle isocèle 24"/>
          <p:cNvSpPr/>
          <p:nvPr/>
        </p:nvSpPr>
        <p:spPr>
          <a:xfrm>
            <a:off x="5672672" y="3104590"/>
            <a:ext cx="135466" cy="3836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62" y="3296426"/>
            <a:ext cx="818086" cy="114417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14" y="3489688"/>
            <a:ext cx="1337923" cy="193901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713455" y="5432921"/>
            <a:ext cx="10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temps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063067" y="6040712"/>
            <a:ext cx="16902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 cybernétique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825993" y="566817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(1962)</a:t>
            </a:r>
            <a:endParaRPr lang="fr-FR" dirty="0"/>
          </a:p>
        </p:txBody>
      </p:sp>
      <p:sp>
        <p:nvSpPr>
          <p:cNvPr id="41" name="Triangle isocèle 40"/>
          <p:cNvSpPr/>
          <p:nvPr/>
        </p:nvSpPr>
        <p:spPr>
          <a:xfrm>
            <a:off x="5376333" y="2020859"/>
            <a:ext cx="135466" cy="383672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>
            <a:off x="5655738" y="2029321"/>
            <a:ext cx="135466" cy="3836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3742548" y="3296426"/>
            <a:ext cx="17015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444066" y="3029776"/>
            <a:ext cx="0" cy="26665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31" y="3477812"/>
            <a:ext cx="1343169" cy="1946622"/>
          </a:xfrm>
          <a:prstGeom prst="rect">
            <a:avLst/>
          </a:prstGeom>
        </p:spPr>
      </p:pic>
      <p:sp>
        <p:nvSpPr>
          <p:cNvPr id="44" name="Triangle isocèle 43"/>
          <p:cNvSpPr/>
          <p:nvPr/>
        </p:nvSpPr>
        <p:spPr>
          <a:xfrm>
            <a:off x="6383875" y="3104585"/>
            <a:ext cx="135466" cy="3836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/>
          <p:cNvSpPr/>
          <p:nvPr/>
        </p:nvSpPr>
        <p:spPr>
          <a:xfrm>
            <a:off x="6366941" y="2029316"/>
            <a:ext cx="135466" cy="3836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008855" y="5441387"/>
            <a:ext cx="113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rythme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6138330" y="567664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(1968)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799983" y="4399986"/>
            <a:ext cx="9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L’espace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912521" y="463524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(1959)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2633134" y="4956978"/>
            <a:ext cx="13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topologie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0190382" y="161174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750118" y="1238547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Anthropogénie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2627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10694" y="280552"/>
            <a:ext cx="5540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Nouvel Âge, 1962 </a:t>
            </a:r>
            <a:r>
              <a:rPr lang="fr-FR" sz="2400" dirty="0" smtClean="0">
                <a:solidFill>
                  <a:srgbClr val="FF0000"/>
                </a:solidFill>
              </a:rPr>
              <a:t>(41 ans)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0947" y="1656486"/>
            <a:ext cx="5216108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Il y a trois âges de la machine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51430" y="4701802"/>
            <a:ext cx="3491661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5400" i="1" dirty="0" smtClean="0"/>
              <a:t>Les âges /</a:t>
            </a:r>
          </a:p>
          <a:p>
            <a:pPr algn="ctr"/>
            <a:r>
              <a:rPr lang="fr-FR" sz="5400" i="1" dirty="0" smtClean="0"/>
              <a:t>Les Mondes</a:t>
            </a:r>
            <a:endParaRPr lang="fr-FR" sz="5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05332" y="3275921"/>
            <a:ext cx="513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Age 1 – La machine et l’homme sont </a:t>
            </a:r>
            <a:r>
              <a:rPr lang="fr-FR" b="1" dirty="0" smtClean="0">
                <a:solidFill>
                  <a:srgbClr val="FF3300"/>
                </a:solidFill>
              </a:rPr>
              <a:t>DANS </a:t>
            </a:r>
            <a:r>
              <a:rPr lang="fr-FR" dirty="0" smtClean="0">
                <a:solidFill>
                  <a:schemeClr val="accent1"/>
                </a:solidFill>
              </a:rPr>
              <a:t>la nature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Age 2 – La machine est </a:t>
            </a:r>
            <a:r>
              <a:rPr lang="fr-FR" b="1" dirty="0" smtClean="0">
                <a:solidFill>
                  <a:srgbClr val="FF3300"/>
                </a:solidFill>
              </a:rPr>
              <a:t>FACE </a:t>
            </a:r>
            <a:r>
              <a:rPr lang="fr-FR" b="1" dirty="0">
                <a:solidFill>
                  <a:srgbClr val="FF3300"/>
                </a:solidFill>
              </a:rPr>
              <a:t>à</a:t>
            </a:r>
            <a:r>
              <a:rPr lang="fr-FR" dirty="0" smtClean="0">
                <a:solidFill>
                  <a:schemeClr val="accent1"/>
                </a:solidFill>
              </a:rPr>
              <a:t> la nature et l’homme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Age 3 – La machine est </a:t>
            </a:r>
            <a:r>
              <a:rPr lang="fr-FR" b="1" dirty="0" smtClean="0">
                <a:solidFill>
                  <a:srgbClr val="FF3300"/>
                </a:solidFill>
              </a:rPr>
              <a:t>AVEC</a:t>
            </a:r>
            <a:r>
              <a:rPr lang="fr-FR" dirty="0" smtClean="0">
                <a:solidFill>
                  <a:schemeClr val="accent1"/>
                </a:solidFill>
              </a:rPr>
              <a:t> la nature et l’homme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373538" y="4148449"/>
            <a:ext cx="73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730496" y="4148449"/>
            <a:ext cx="1061" cy="593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54372" y="2448076"/>
            <a:ext cx="394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Interaction</a:t>
            </a:r>
            <a:r>
              <a:rPr lang="fr-FR" b="1" dirty="0" smtClean="0"/>
              <a:t> Homme / Machine / Nature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01436" y="4781242"/>
            <a:ext cx="187577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Cybernétique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" y="2515087"/>
            <a:ext cx="2713476" cy="39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1917" y="341509"/>
            <a:ext cx="5231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Trois âges de la machine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986" y="2046528"/>
            <a:ext cx="2760618" cy="110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machine prolonge</a:t>
            </a:r>
          </a:p>
          <a:p>
            <a:pPr algn="ctr"/>
            <a:r>
              <a:rPr lang="fr-FR" dirty="0" smtClean="0"/>
              <a:t>le CORPS humain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t les forces de la NATURE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2157" y="2059584"/>
            <a:ext cx="2760618" cy="110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machine est en rupture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vec Homo et la Nature</a:t>
            </a:r>
          </a:p>
          <a:p>
            <a:pPr algn="ctr"/>
            <a:r>
              <a:rPr lang="fr-FR" dirty="0" smtClean="0"/>
              <a:t>(elle a sa propre énergie)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325414" y="2046519"/>
            <a:ext cx="2760618" cy="110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machine est en SYNERGIE avec Homo et </a:t>
            </a:r>
          </a:p>
          <a:p>
            <a:pPr algn="ctr"/>
            <a:r>
              <a:rPr lang="fr-FR" dirty="0" smtClean="0"/>
              <a:t>La Nature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33010" y="1524005"/>
            <a:ext cx="16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DANS</a:t>
            </a:r>
            <a:r>
              <a:rPr lang="fr-FR" dirty="0" smtClean="0"/>
              <a:t> la nature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67952" y="1528357"/>
            <a:ext cx="256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FACE A</a:t>
            </a:r>
            <a:r>
              <a:rPr lang="fr-FR" dirty="0" smtClean="0"/>
              <a:t> la Nature / Homo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456037" y="1541417"/>
            <a:ext cx="241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AVEC</a:t>
            </a:r>
            <a:r>
              <a:rPr lang="fr-FR" dirty="0" smtClean="0"/>
              <a:t> la Nature / Homo 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332412" y="3448989"/>
            <a:ext cx="9787182" cy="3178247"/>
            <a:chOff x="1332412" y="3126759"/>
            <a:chExt cx="9787182" cy="364389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157" y="4674284"/>
              <a:ext cx="2751794" cy="209636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12" y="3354897"/>
              <a:ext cx="2333062" cy="146231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12" y="5048753"/>
              <a:ext cx="2360437" cy="147893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157" y="3212091"/>
              <a:ext cx="2754993" cy="183666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757" y="5048753"/>
              <a:ext cx="2736837" cy="159648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597" y="3126759"/>
              <a:ext cx="2454121" cy="1799689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1706871" y="1219198"/>
            <a:ext cx="168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Age 1 (Statique)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20493" y="1206133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Age 2 (Dynamique)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99880" y="1210485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Age 3 (Dialectique)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3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8843" y="280552"/>
            <a:ext cx="674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L’intention sexuelle, 1968 </a:t>
            </a:r>
            <a:r>
              <a:rPr lang="fr-FR" sz="2400" dirty="0" smtClean="0">
                <a:solidFill>
                  <a:srgbClr val="FF0000"/>
                </a:solidFill>
              </a:rPr>
              <a:t>(47 ans)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559035" y="2821569"/>
            <a:ext cx="86215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50504" y="2448076"/>
            <a:ext cx="295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Interaction</a:t>
            </a:r>
            <a:r>
              <a:rPr lang="fr-FR" b="1" dirty="0" smtClean="0"/>
              <a:t> Homme / Femme</a:t>
            </a:r>
          </a:p>
          <a:p>
            <a:pPr algn="ctr"/>
            <a:r>
              <a:rPr lang="fr-FR" b="1" dirty="0" smtClean="0"/>
              <a:t>Partition / Conjonction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46314" y="2626837"/>
            <a:ext cx="1454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Cybernétique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7" y="2448075"/>
            <a:ext cx="2733110" cy="39610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31287" y="4690536"/>
            <a:ext cx="115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caresse</a:t>
            </a:r>
          </a:p>
          <a:p>
            <a:pPr algn="ctr"/>
            <a:r>
              <a:rPr lang="fr-FR" b="1" dirty="0" smtClean="0"/>
              <a:t>Le coït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7580802" y="5046610"/>
            <a:ext cx="86215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768081" y="4851878"/>
            <a:ext cx="11359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Le rythme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9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3207" y="280552"/>
            <a:ext cx="6529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référentiel CYBERNETIQUE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0947" y="1449658"/>
            <a:ext cx="9083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Tout ce qui concerne les propriétés du temps (vécu)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2276475"/>
            <a:ext cx="3951249" cy="353331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b="1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insistant/ labile,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actuel/ potentiel,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passif/ actif,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haut/ bas,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diézé</a:t>
            </a: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/ non </a:t>
            </a:r>
            <a:r>
              <a:rPr kumimoji="0" lang="fr-FR" altLang="fr-FR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diézé</a:t>
            </a: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bémolisé / non bémolisé,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strident/ non strident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kumimoji="0" lang="fr-FR" altLang="fr-FR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43567" y="2272761"/>
            <a:ext cx="3920891" cy="353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réaction négative/positive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taux de soumission/bluff,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jeu/sérieux,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exploration/coquetterie,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affrontement/isolement,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rêve/rêverie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</a:t>
            </a: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ense / délayé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ourd / léger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</a:t>
            </a:r>
            <a:r>
              <a:rPr kumimoji="0" lang="fr-FR" alt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apide / lent</a:t>
            </a:r>
            <a:endParaRPr kumimoji="0" lang="fr-FR" altLang="fr-FR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48690" y="5330284"/>
            <a:ext cx="86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</a:rPr>
              <a:t>Etc.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0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1513" y="1009223"/>
            <a:ext cx="6645200" cy="3247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279467" y="4062901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Présence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021670" y="3514953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869270" y="3611513"/>
            <a:ext cx="2667000" cy="53644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TEMPS</a:t>
            </a:r>
          </a:p>
          <a:p>
            <a:pPr algn="ctr"/>
            <a:r>
              <a:rPr lang="fr-FR" dirty="0" smtClean="0"/>
              <a:t>(1962)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602076" y="1267606"/>
            <a:ext cx="3904772" cy="2432783"/>
            <a:chOff x="6466895" y="287872"/>
            <a:chExt cx="4184172" cy="3839627"/>
          </a:xfrm>
        </p:grpSpPr>
        <p:sp>
          <p:nvSpPr>
            <p:cNvPr id="16" name="Ellipse 15"/>
            <p:cNvSpPr/>
            <p:nvPr/>
          </p:nvSpPr>
          <p:spPr>
            <a:xfrm>
              <a:off x="6899740" y="287872"/>
              <a:ext cx="3751327" cy="3045835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755459" y="519768"/>
              <a:ext cx="3751327" cy="304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611177" y="823015"/>
              <a:ext cx="3751327" cy="304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6466895" y="1081664"/>
              <a:ext cx="3751327" cy="30458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/>
                <a:t>LE SIGNE</a:t>
              </a:r>
              <a:endParaRPr lang="fr-FR" sz="3600" dirty="0"/>
            </a:p>
          </p:txBody>
        </p:sp>
      </p:grpSp>
      <p:sp>
        <p:nvSpPr>
          <p:cNvPr id="6" name="Ellipse 5"/>
          <p:cNvSpPr/>
          <p:nvPr/>
        </p:nvSpPr>
        <p:spPr>
          <a:xfrm>
            <a:off x="9127067" y="4175555"/>
            <a:ext cx="2667000" cy="53644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L’INDESCRIPTIBLE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5598" y="4259007"/>
            <a:ext cx="2980267" cy="16737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LE RYTHME</a:t>
            </a:r>
          </a:p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(1968)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(1982-2002)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72505" y="4974205"/>
            <a:ext cx="3268134" cy="9012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 err="1" smtClean="0">
                <a:solidFill>
                  <a:schemeClr val="accent5"/>
                </a:solidFill>
              </a:rPr>
              <a:t>Woruld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Les MONDE 1, 2,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45009" y="5521218"/>
            <a:ext cx="3606800" cy="391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 Partition-conjonction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7425" y="1320758"/>
            <a:ext cx="4235484" cy="209965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256443" y="1519285"/>
            <a:ext cx="4235484" cy="20996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L’ESPACE</a:t>
            </a:r>
          </a:p>
          <a:p>
            <a:pPr algn="ctr"/>
            <a:r>
              <a:rPr lang="fr-FR" sz="3600" dirty="0" smtClean="0"/>
              <a:t>(1959)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95603" y="1084095"/>
            <a:ext cx="14321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3300"/>
                </a:solidFill>
              </a:rPr>
              <a:t>1 – Topologie</a:t>
            </a:r>
          </a:p>
          <a:p>
            <a:pPr algn="ctr"/>
            <a:r>
              <a:rPr lang="fr-FR" dirty="0" smtClean="0">
                <a:solidFill>
                  <a:srgbClr val="FF3300"/>
                </a:solidFill>
              </a:rPr>
              <a:t>(1982-2002)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09060" y="2857209"/>
            <a:ext cx="17928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3300"/>
                </a:solidFill>
              </a:rPr>
              <a:t>2 – Cybernétique</a:t>
            </a:r>
          </a:p>
          <a:p>
            <a:pPr algn="ctr"/>
            <a:r>
              <a:rPr lang="fr-FR" dirty="0" smtClean="0">
                <a:solidFill>
                  <a:srgbClr val="FF3300"/>
                </a:solidFill>
              </a:rPr>
              <a:t>(1982-2002)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01183" y="1320753"/>
            <a:ext cx="2200924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3 - Logico-sémiotique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22487" y="3761712"/>
            <a:ext cx="1590885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4 - </a:t>
            </a:r>
            <a:r>
              <a:rPr lang="fr-FR" dirty="0" err="1" smtClean="0">
                <a:solidFill>
                  <a:srgbClr val="FF3300"/>
                </a:solidFill>
              </a:rPr>
              <a:t>Présentivité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63510" y="257793"/>
            <a:ext cx="958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référentiels primordiaux d’HVL (et Homo)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6042389"/>
            <a:ext cx="11887200" cy="66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TECHNIQUE EST PREMIÈRE</a:t>
            </a:r>
          </a:p>
          <a:p>
            <a:pPr algn="ctr"/>
            <a:r>
              <a:rPr lang="fr-FR" dirty="0" smtClean="0"/>
              <a:t> (Si on ne peut dire qu’elle mène le monde, c’est elle qui le mène le plus)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9101" y="3860196"/>
            <a:ext cx="11724271" cy="165886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598229" y="2971800"/>
            <a:ext cx="4195838" cy="14586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8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39733" y="280552"/>
            <a:ext cx="647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Démarche intellectuelle d’HVL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37693" y="2338248"/>
            <a:ext cx="935211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Démarche</a:t>
            </a:r>
          </a:p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Intellectuelle d’HVL</a:t>
            </a:r>
          </a:p>
        </p:txBody>
      </p:sp>
    </p:spTree>
    <p:extLst>
      <p:ext uri="{BB962C8B-B14F-4D97-AF65-F5344CB8AC3E}">
        <p14:creationId xmlns:p14="http://schemas.microsoft.com/office/powerpoint/2010/main" val="276458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8975" y="280552"/>
            <a:ext cx="647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Démarche intellectuelle d’HVL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616" y="1186873"/>
            <a:ext cx="645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Jamais de prévisions</a:t>
            </a:r>
            <a:endParaRPr lang="fr-FR" sz="4400" i="1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3014" y="1946454"/>
            <a:ext cx="7627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Explications </a:t>
            </a:r>
            <a:r>
              <a:rPr lang="fr-FR" sz="4400" i="1" u="sng" dirty="0" smtClean="0">
                <a:solidFill>
                  <a:srgbClr val="FF0000"/>
                </a:solidFill>
              </a:rPr>
              <a:t>a posteriori</a:t>
            </a:r>
            <a:endParaRPr lang="fr-FR" sz="4400" i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46518" y="3401276"/>
            <a:ext cx="813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L’évolution est </a:t>
            </a:r>
            <a:r>
              <a:rPr lang="fr-FR" sz="4400" i="1" u="sng" dirty="0" smtClean="0">
                <a:solidFill>
                  <a:schemeClr val="accent5"/>
                </a:solidFill>
              </a:rPr>
              <a:t>darwinienne</a:t>
            </a:r>
            <a:endParaRPr lang="fr-FR" sz="4400" i="1" u="sng" dirty="0">
              <a:solidFill>
                <a:schemeClr val="accent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0857" y="2693213"/>
            <a:ext cx="9122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Pas de connaissances </a:t>
            </a:r>
            <a:r>
              <a:rPr lang="fr-FR" sz="4400" i="1" u="sng" dirty="0" smtClean="0">
                <a:solidFill>
                  <a:schemeClr val="accent5"/>
                </a:solidFill>
              </a:rPr>
              <a:t>a priori</a:t>
            </a:r>
            <a:endParaRPr lang="fr-FR" sz="4400" i="1" u="sng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9569" y="4814182"/>
            <a:ext cx="7883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Pas systémique </a:t>
            </a:r>
            <a:r>
              <a:rPr lang="fr-FR" sz="2400" i="1" dirty="0" smtClean="0">
                <a:solidFill>
                  <a:schemeClr val="accent5"/>
                </a:solidFill>
              </a:rPr>
              <a:t>(supposant un système a priori)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2888" y="4101025"/>
            <a:ext cx="813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accent5"/>
                </a:solidFill>
              </a:rPr>
              <a:t>Approche </a:t>
            </a:r>
            <a:r>
              <a:rPr lang="fr-FR" sz="4400" i="1" u="sng" dirty="0" smtClean="0">
                <a:solidFill>
                  <a:srgbClr val="FF0000"/>
                </a:solidFill>
              </a:rPr>
              <a:t>systématique</a:t>
            </a:r>
            <a:r>
              <a:rPr lang="fr-FR" sz="4400" i="1" dirty="0" smtClean="0">
                <a:solidFill>
                  <a:schemeClr val="accent5"/>
                </a:solidFill>
              </a:rPr>
              <a:t> </a:t>
            </a:r>
            <a:r>
              <a:rPr lang="fr-FR" sz="2400" i="1" dirty="0" smtClean="0">
                <a:solidFill>
                  <a:schemeClr val="accent5"/>
                </a:solidFill>
              </a:rPr>
              <a:t>(partant de faits)</a:t>
            </a:r>
            <a:endParaRPr lang="fr-FR" sz="4000" i="1" dirty="0" smtClean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532" y="5513931"/>
            <a:ext cx="102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i="1" dirty="0" smtClean="0">
                <a:solidFill>
                  <a:schemeClr val="bg1">
                    <a:lumMod val="65000"/>
                  </a:schemeClr>
                </a:solidFill>
              </a:rPr>
              <a:t>Commencer par aujourd’hui </a:t>
            </a:r>
            <a:r>
              <a:rPr lang="fr-FR" sz="2400" i="1" dirty="0" smtClean="0">
                <a:solidFill>
                  <a:schemeClr val="bg1">
                    <a:lumMod val="65000"/>
                  </a:schemeClr>
                </a:solidFill>
              </a:rPr>
              <a:t>(et remonter dans le temps)</a:t>
            </a:r>
            <a:endParaRPr lang="fr-FR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3177" y="370783"/>
            <a:ext cx="806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Exemple des trois âges de la machine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401" y="2514604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Nous vivons à l’âge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es machines synergiques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95809" y="3175004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Avant il y avait les machines dynamiques (machine à vapeur)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831683" y="3810011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Encore avant il y avait les machines statiques</a:t>
            </a:r>
          </a:p>
          <a:p>
            <a:pPr algn="ctr"/>
            <a:r>
              <a:rPr lang="fr-FR" dirty="0" smtClean="0"/>
              <a:t>(sans énergie propre)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42935" y="2617975"/>
            <a:ext cx="802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Avant ?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72422" y="4902211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Âge 1 de la machine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45011" y="4267209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Âge 2 de la machine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09136" y="3606803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Âge 3 de la machine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" name="Virage 2"/>
          <p:cNvSpPr/>
          <p:nvPr/>
        </p:nvSpPr>
        <p:spPr>
          <a:xfrm rot="5400000">
            <a:off x="4140199" y="2472270"/>
            <a:ext cx="491070" cy="91440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92191" y="2169239"/>
            <a:ext cx="116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Aujourd’hui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78808" y="3236043"/>
            <a:ext cx="161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Et encore avant ?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1" name="Virage 20"/>
          <p:cNvSpPr/>
          <p:nvPr/>
        </p:nvSpPr>
        <p:spPr>
          <a:xfrm rot="5400000">
            <a:off x="7476072" y="3090338"/>
            <a:ext cx="491070" cy="91440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>
            <a:stCxn id="12" idx="1"/>
            <a:endCxn id="13" idx="3"/>
          </p:cNvCxnSpPr>
          <p:nvPr/>
        </p:nvCxnSpPr>
        <p:spPr>
          <a:xfrm flipH="1" flipV="1">
            <a:off x="6519297" y="4451875"/>
            <a:ext cx="1253125" cy="63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3183418" y="3783007"/>
            <a:ext cx="1253125" cy="63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325969" y="1087771"/>
            <a:ext cx="1566333" cy="109397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Départ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9999" y="5901263"/>
            <a:ext cx="6774891" cy="53662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Conclusion : Trois âges de la MACHINE</a:t>
            </a:r>
            <a:endParaRPr lang="fr-FR" sz="3200" dirty="0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15403" y="5290454"/>
            <a:ext cx="72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DANS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66665" y="4680851"/>
            <a:ext cx="84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FACE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177153" y="3995053"/>
            <a:ext cx="67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AVEC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4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6868" y="2887138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Nous vivons dans un </a:t>
            </a:r>
          </a:p>
          <a:p>
            <a:pPr algn="ctr"/>
            <a:r>
              <a:rPr lang="fr-FR" dirty="0" smtClean="0"/>
              <a:t>MONDE DISCONTINU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21210" y="3606799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MONDE grec était </a:t>
            </a:r>
          </a:p>
          <a:p>
            <a:pPr algn="ctr"/>
            <a:r>
              <a:rPr lang="fr-FR" dirty="0" smtClean="0"/>
              <a:t>CONTINU mais</a:t>
            </a:r>
          </a:p>
          <a:p>
            <a:pPr algn="ctr"/>
            <a:r>
              <a:rPr lang="fr-FR" dirty="0" smtClean="0"/>
              <a:t>DISTANT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857084" y="3970877"/>
            <a:ext cx="2760133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Avant les grecs</a:t>
            </a:r>
          </a:p>
          <a:p>
            <a:pPr algn="ctr"/>
            <a:r>
              <a:rPr lang="fr-FR" dirty="0" smtClean="0"/>
              <a:t>le MONDE était </a:t>
            </a:r>
          </a:p>
          <a:p>
            <a:pPr algn="ctr"/>
            <a:r>
              <a:rPr lang="fr-FR" dirty="0" smtClean="0"/>
              <a:t>CONTINU et PROCHE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37001" y="2574145"/>
            <a:ext cx="996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Et avant ?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97823" y="50630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MONDE 1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70412" y="469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MONDE 2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7603" y="4089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MONDE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00658" y="2541773"/>
            <a:ext cx="116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Aujourd’hui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9667" y="2912536"/>
            <a:ext cx="6096000" cy="4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Avant le MONDE était CONTINU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81335" y="3388440"/>
            <a:ext cx="97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Et encore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avant ?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918181" y="3337633"/>
            <a:ext cx="0" cy="2522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9254059" y="3344332"/>
            <a:ext cx="8465" cy="635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2" idx="1"/>
            <a:endCxn id="13" idx="3"/>
          </p:cNvCxnSpPr>
          <p:nvPr/>
        </p:nvCxnSpPr>
        <p:spPr>
          <a:xfrm flipH="1" flipV="1">
            <a:off x="5578408" y="4883670"/>
            <a:ext cx="2219415" cy="36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2174803" y="4401071"/>
            <a:ext cx="2219415" cy="36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droite 34"/>
          <p:cNvSpPr/>
          <p:nvPr/>
        </p:nvSpPr>
        <p:spPr>
          <a:xfrm>
            <a:off x="4013213" y="2970202"/>
            <a:ext cx="457217" cy="1947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>
            <a:off x="7349091" y="4028541"/>
            <a:ext cx="457217" cy="1947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xplosion 1 36"/>
          <p:cNvSpPr/>
          <p:nvPr/>
        </p:nvSpPr>
        <p:spPr>
          <a:xfrm>
            <a:off x="334436" y="1426435"/>
            <a:ext cx="1566333" cy="109397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Départ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1632" y="6043613"/>
            <a:ext cx="7031726" cy="5450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Conclusion : Il y a eu trois MONDES</a:t>
            </a:r>
            <a:endParaRPr lang="fr-FR" sz="3200" dirty="0">
              <a:solidFill>
                <a:schemeClr val="accent5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89968" y="370783"/>
            <a:ext cx="7627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Exemple des trois MONDES 1 – 2 - 3</a:t>
            </a:r>
            <a:endParaRPr lang="fr-FR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2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01399" y="280552"/>
            <a:ext cx="6234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Sa vie résumée par lui-même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4547" y="222489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5400" i="1" dirty="0" smtClean="0">
                <a:solidFill>
                  <a:schemeClr val="accent5"/>
                </a:solidFill>
              </a:rPr>
              <a:t>On fond…</a:t>
            </a:r>
          </a:p>
          <a:p>
            <a:pPr algn="ctr"/>
            <a:r>
              <a:rPr lang="fr-FR" sz="5400" i="1" dirty="0" smtClean="0">
                <a:solidFill>
                  <a:schemeClr val="accent5"/>
                </a:solidFill>
              </a:rPr>
              <a:t>Je ne vois que</a:t>
            </a:r>
          </a:p>
          <a:p>
            <a:pPr algn="ctr"/>
            <a:r>
              <a:rPr lang="fr-FR" sz="5400" i="1" dirty="0" smtClean="0">
                <a:solidFill>
                  <a:schemeClr val="accent5"/>
                </a:solidFill>
              </a:rPr>
              <a:t>Des référentiels</a:t>
            </a:r>
            <a:endParaRPr lang="fr-FR" sz="5400" i="1" dirty="0">
              <a:solidFill>
                <a:schemeClr val="accent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9" y="2522088"/>
            <a:ext cx="1718442" cy="17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96494" y="280552"/>
            <a:ext cx="5697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Trois Âges / Trois MONDES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62074" y="1436914"/>
            <a:ext cx="10429724" cy="2198917"/>
            <a:chOff x="162074" y="1139371"/>
            <a:chExt cx="10429724" cy="2496459"/>
          </a:xfrm>
        </p:grpSpPr>
        <p:sp>
          <p:nvSpPr>
            <p:cNvPr id="3" name="Rectangle 2"/>
            <p:cNvSpPr/>
            <p:nvPr/>
          </p:nvSpPr>
          <p:spPr>
            <a:xfrm>
              <a:off x="1469571" y="2830286"/>
              <a:ext cx="2242458" cy="805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Age 1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DANS </a:t>
              </a:r>
              <a:r>
                <a:rPr lang="fr-FR" sz="1600" dirty="0" smtClean="0"/>
                <a:t>  la nature</a:t>
              </a:r>
              <a:endParaRPr lang="fr-FR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31227" y="2830287"/>
              <a:ext cx="2242458" cy="805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Age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FACE A</a:t>
              </a:r>
              <a:r>
                <a:rPr lang="fr-FR" sz="1600" dirty="0" smtClean="0"/>
                <a:t>   la Nature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FACE A</a:t>
              </a:r>
              <a:r>
                <a:rPr lang="fr-FR" sz="1600" dirty="0" smtClean="0"/>
                <a:t>   l’Homme</a:t>
              </a:r>
              <a:endParaRPr lang="fr-FR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49340" y="2830283"/>
              <a:ext cx="2242458" cy="805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Age 3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AVEC</a:t>
              </a:r>
              <a:r>
                <a:rPr lang="fr-FR" sz="1600" dirty="0" smtClean="0"/>
                <a:t>   la Nature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AVEC</a:t>
              </a:r>
              <a:r>
                <a:rPr lang="fr-FR" sz="1600" dirty="0" smtClean="0"/>
                <a:t>   l’Homme</a:t>
              </a:r>
              <a:endParaRPr lang="fr-FR" sz="1600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341" y="1240971"/>
              <a:ext cx="2223869" cy="13933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228" y="1139371"/>
              <a:ext cx="2242458" cy="14949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10" y="1139371"/>
              <a:ext cx="2220681" cy="1494969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62074" y="2990325"/>
              <a:ext cx="1180131" cy="594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Le nouvel âge</a:t>
              </a:r>
            </a:p>
            <a:p>
              <a:r>
                <a:rPr lang="fr-FR" sz="1400" dirty="0" smtClean="0"/>
                <a:t>(1962)</a:t>
              </a:r>
              <a:endParaRPr lang="fr-FR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91341" y="4180117"/>
            <a:ext cx="2242458" cy="69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Monde 1</a:t>
            </a:r>
          </a:p>
          <a:p>
            <a:pPr algn="ctr"/>
            <a:r>
              <a:rPr lang="fr-FR" sz="1600" dirty="0" smtClean="0"/>
              <a:t>Continu-Proche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4952997" y="4180117"/>
            <a:ext cx="2242458" cy="69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Monde 2</a:t>
            </a:r>
          </a:p>
          <a:p>
            <a:pPr algn="ctr"/>
            <a:r>
              <a:rPr lang="fr-FR" sz="1600" dirty="0" smtClean="0"/>
              <a:t>Continu-Distant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8371110" y="4180114"/>
            <a:ext cx="2242458" cy="69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Monde 3</a:t>
            </a:r>
          </a:p>
          <a:p>
            <a:pPr algn="ctr"/>
            <a:r>
              <a:rPr lang="fr-FR" sz="1600" dirty="0" smtClean="0"/>
              <a:t>Discontinu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5048001"/>
            <a:ext cx="2229532" cy="1394979"/>
          </a:xfrm>
          <a:prstGeom prst="rect">
            <a:avLst/>
          </a:prstGeom>
        </p:spPr>
      </p:pic>
      <p:pic>
        <p:nvPicPr>
          <p:cNvPr id="14" name="Image 13" descr="Résultat de recherche d'images pour &quot;parthénon reconstitution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5048001"/>
            <a:ext cx="2242458" cy="13949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153699" y="4314037"/>
            <a:ext cx="126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Anthropogénie</a:t>
            </a:r>
          </a:p>
          <a:p>
            <a:r>
              <a:rPr lang="fr-FR" sz="1400" dirty="0" smtClean="0"/>
              <a:t>(2002)</a:t>
            </a:r>
            <a:endParaRPr lang="fr-FR" sz="1400" dirty="0"/>
          </a:p>
        </p:txBody>
      </p:sp>
      <p:pic>
        <p:nvPicPr>
          <p:cNvPr id="17" name="Image 16" descr="http://www.ccsparis.com/files/2010/events/2332/tete_gehr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09" y="5113482"/>
            <a:ext cx="2220681" cy="132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lèche gauche 12"/>
          <p:cNvSpPr/>
          <p:nvPr/>
        </p:nvSpPr>
        <p:spPr>
          <a:xfrm>
            <a:off x="7576457" y="3009204"/>
            <a:ext cx="435428" cy="419795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gauche 18"/>
          <p:cNvSpPr/>
          <p:nvPr/>
        </p:nvSpPr>
        <p:spPr>
          <a:xfrm>
            <a:off x="7587340" y="4293720"/>
            <a:ext cx="435428" cy="419795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gauche 19"/>
          <p:cNvSpPr/>
          <p:nvPr/>
        </p:nvSpPr>
        <p:spPr>
          <a:xfrm>
            <a:off x="4114803" y="3009202"/>
            <a:ext cx="435428" cy="419795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/>
          <p:cNvSpPr/>
          <p:nvPr/>
        </p:nvSpPr>
        <p:spPr>
          <a:xfrm>
            <a:off x="4125686" y="4293718"/>
            <a:ext cx="435428" cy="419795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75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4140" y="280552"/>
            <a:ext cx="460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Troisième référentiel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79816" y="2808514"/>
            <a:ext cx="53929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Le signe</a:t>
            </a:r>
          </a:p>
          <a:p>
            <a:pPr algn="ctr"/>
            <a:r>
              <a:rPr lang="fr-FR" sz="4400" dirty="0" smtClean="0">
                <a:solidFill>
                  <a:schemeClr val="accent5"/>
                </a:solidFill>
              </a:rPr>
              <a:t>(La logico sémiotique)</a:t>
            </a:r>
            <a:endParaRPr lang="fr-FR" sz="4400" dirty="0">
              <a:solidFill>
                <a:schemeClr val="accent5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97666" y="3149600"/>
            <a:ext cx="804333" cy="812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0177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6803707" y="3418114"/>
            <a:ext cx="5235893" cy="175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216582" y="136324"/>
            <a:ext cx="781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HVL « s’attaque » trois fois au SIGNE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08506" y="1603285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7236" y="2413179"/>
            <a:ext cx="3046423" cy="41536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974" y="2406591"/>
            <a:ext cx="5776855" cy="42195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Métaphysicien - </a:t>
            </a:r>
            <a:r>
              <a:rPr lang="fr-FR" dirty="0" smtClean="0">
                <a:solidFill>
                  <a:srgbClr val="FF0000"/>
                </a:solidFill>
              </a:rPr>
              <a:t>Observateur</a:t>
            </a:r>
            <a:r>
              <a:rPr lang="fr-FR" dirty="0" smtClean="0">
                <a:solidFill>
                  <a:schemeClr val="accent5"/>
                </a:solidFill>
              </a:rPr>
              <a:t> 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780" y="1472728"/>
            <a:ext cx="1204322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Jésuite (10 ans)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6308" y="2892923"/>
            <a:ext cx="62402" cy="1123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" y="3988421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45844" y="28265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 (8 ans)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006645" y="1198092"/>
            <a:ext cx="12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(17 à 27  ans)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4539030" y="1468606"/>
            <a:ext cx="679741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accent5"/>
                </a:solidFill>
              </a:rPr>
              <a:t>4 enfants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4" name="Connecteur droit avec flèche 3"/>
          <p:cNvCxnSpPr>
            <a:endCxn id="33" idx="1"/>
          </p:cNvCxnSpPr>
          <p:nvPr/>
        </p:nvCxnSpPr>
        <p:spPr>
          <a:xfrm>
            <a:off x="5377543" y="3195900"/>
            <a:ext cx="25211" cy="21629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725892" y="3206782"/>
            <a:ext cx="16700" cy="168357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358743" y="3038192"/>
            <a:ext cx="19197" cy="148175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021752" y="5468078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1959 – </a:t>
            </a:r>
            <a:r>
              <a:rPr lang="fr-FR" b="1" dirty="0" smtClean="0">
                <a:solidFill>
                  <a:srgbClr val="FF0000"/>
                </a:solidFill>
              </a:rPr>
              <a:t>Topologie</a:t>
            </a:r>
            <a:r>
              <a:rPr lang="fr-FR" dirty="0" smtClean="0"/>
              <a:t> – </a:t>
            </a:r>
            <a:r>
              <a:rPr lang="fr-FR" i="1" dirty="0" smtClean="0"/>
              <a:t>Les arts de l’espace</a:t>
            </a:r>
            <a:endParaRPr lang="fr-FR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402754" y="5174165"/>
            <a:ext cx="515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1962 – </a:t>
            </a:r>
            <a:r>
              <a:rPr lang="fr-FR" b="1" dirty="0" smtClean="0">
                <a:solidFill>
                  <a:srgbClr val="FF0000"/>
                </a:solidFill>
              </a:rPr>
              <a:t>Cybernétique</a:t>
            </a:r>
            <a:r>
              <a:rPr lang="fr-FR" dirty="0" smtClean="0"/>
              <a:t> – </a:t>
            </a:r>
            <a:r>
              <a:rPr lang="fr-FR" i="1" dirty="0" smtClean="0"/>
              <a:t>Le nouvel âge </a:t>
            </a:r>
            <a:r>
              <a:rPr lang="fr-FR" dirty="0" smtClean="0"/>
              <a:t>(de la machine)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220670" y="4519947"/>
            <a:ext cx="31886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1980 – </a:t>
            </a:r>
            <a:r>
              <a:rPr lang="fr-FR" b="1" dirty="0" smtClean="0">
                <a:solidFill>
                  <a:srgbClr val="FF0000"/>
                </a:solidFill>
              </a:rPr>
              <a:t>Signe (1)</a:t>
            </a:r>
            <a:r>
              <a:rPr lang="fr-FR" dirty="0" smtClean="0"/>
              <a:t> - </a:t>
            </a:r>
            <a:r>
              <a:rPr lang="fr-FR" i="1" dirty="0" smtClean="0"/>
              <a:t>L’animal signé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547236" y="4140025"/>
            <a:ext cx="34669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1983 – </a:t>
            </a:r>
            <a:r>
              <a:rPr lang="fr-FR" b="1" dirty="0">
                <a:solidFill>
                  <a:srgbClr val="FF0000"/>
                </a:solidFill>
              </a:rPr>
              <a:t>Signe (2)</a:t>
            </a: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i="1" dirty="0" smtClean="0"/>
              <a:t>Philo </a:t>
            </a:r>
            <a:r>
              <a:rPr lang="fr-FR" i="1" dirty="0"/>
              <a:t>de la photo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8558292" y="3038192"/>
            <a:ext cx="840" cy="6329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938548" y="3780644"/>
            <a:ext cx="39103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1982 - 2002 </a:t>
            </a:r>
            <a:r>
              <a:rPr lang="fr-FR" dirty="0"/>
              <a:t>– </a:t>
            </a:r>
            <a:r>
              <a:rPr lang="fr-FR" b="1" dirty="0">
                <a:solidFill>
                  <a:srgbClr val="FF0000"/>
                </a:solidFill>
              </a:rPr>
              <a:t>Signe </a:t>
            </a:r>
            <a:r>
              <a:rPr lang="fr-FR" b="1" dirty="0" smtClean="0">
                <a:solidFill>
                  <a:srgbClr val="FF0000"/>
                </a:solidFill>
              </a:rPr>
              <a:t>(3)</a:t>
            </a:r>
            <a:r>
              <a:rPr lang="fr-FR" dirty="0" smtClean="0"/>
              <a:t> - </a:t>
            </a:r>
            <a:r>
              <a:rPr lang="fr-FR" i="1" dirty="0" smtClean="0"/>
              <a:t>Anthropogénie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03707" y="1230085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Philo Photo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0145154" y="102074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(81 ans)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0190382" y="161174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750118" y="1238547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Anthropogénie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54888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67968" y="280552"/>
            <a:ext cx="764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Signe (1) - L’animal signé, 1980 </a:t>
            </a:r>
            <a:r>
              <a:rPr lang="fr-FR" sz="2400" dirty="0" smtClean="0">
                <a:solidFill>
                  <a:srgbClr val="FF0000"/>
                </a:solidFill>
              </a:rPr>
              <a:t>(59 ans)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7" y="1643744"/>
            <a:ext cx="2611397" cy="36143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0727" y="5503763"/>
            <a:ext cx="151791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HVL ni fier</a:t>
            </a:r>
          </a:p>
          <a:p>
            <a:r>
              <a:rPr lang="fr-FR" sz="2400" dirty="0" smtClean="0"/>
              <a:t>ni content </a:t>
            </a:r>
          </a:p>
          <a:p>
            <a:r>
              <a:rPr lang="fr-FR" sz="2400" dirty="0"/>
              <a:t>d</a:t>
            </a:r>
            <a:r>
              <a:rPr lang="fr-FR" sz="2400" dirty="0" smtClean="0"/>
              <a:t>e ce livre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2364991" y="6303982"/>
            <a:ext cx="941116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T</a:t>
            </a:r>
            <a:r>
              <a:rPr lang="fr-FR" sz="2000" dirty="0" smtClean="0"/>
              <a:t>rop loin de ce que l’on peut observer autour de soi. Ne « mord » pas assez sur le monde.</a:t>
            </a:r>
            <a:endParaRPr lang="fr-FR" sz="20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704589" y="1270129"/>
            <a:ext cx="4954338" cy="4931693"/>
            <a:chOff x="7117919" y="1251857"/>
            <a:chExt cx="4954338" cy="4931693"/>
          </a:xfrm>
        </p:grpSpPr>
        <p:sp>
          <p:nvSpPr>
            <p:cNvPr id="47" name="Rectangle 46"/>
            <p:cNvSpPr/>
            <p:nvPr/>
          </p:nvSpPr>
          <p:spPr>
            <a:xfrm>
              <a:off x="7117919" y="1251857"/>
              <a:ext cx="4954338" cy="493169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http://www.anthropogenie.com/anthropogenie_locale/semiotique/animal_signe_ch2_fichiers/image002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487" y="1475660"/>
              <a:ext cx="4707890" cy="4707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7652660" y="4942113"/>
              <a:ext cx="1752601" cy="740229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52660" y="1600199"/>
              <a:ext cx="1752601" cy="740229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52661" y="3265711"/>
              <a:ext cx="1752600" cy="740229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210803" y="1600199"/>
              <a:ext cx="1502226" cy="98982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221685" y="3254834"/>
              <a:ext cx="1491344" cy="98982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43453" y="4920350"/>
              <a:ext cx="1469576" cy="98982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8936185" y="2432017"/>
            <a:ext cx="2928260" cy="2547257"/>
            <a:chOff x="3701143" y="1251857"/>
            <a:chExt cx="3058886" cy="2558143"/>
          </a:xfrm>
        </p:grpSpPr>
        <p:sp>
          <p:nvSpPr>
            <p:cNvPr id="49" name="Rectangle 48"/>
            <p:cNvSpPr/>
            <p:nvPr/>
          </p:nvSpPr>
          <p:spPr>
            <a:xfrm>
              <a:off x="3701143" y="1251857"/>
              <a:ext cx="3058886" cy="255814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4943" y="1762707"/>
              <a:ext cx="505252" cy="43621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07430" y="1830014"/>
              <a:ext cx="293914" cy="2818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453739" y="3265715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Désigné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016822" y="3254825"/>
              <a:ext cx="1037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Désignant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343398" y="1404261"/>
              <a:ext cx="1495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Schème mental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40913" y="2796851"/>
              <a:ext cx="505252" cy="43621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343400" y="2864158"/>
              <a:ext cx="293914" cy="2818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4281" y="2796853"/>
              <a:ext cx="505252" cy="43621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736768" y="2864160"/>
              <a:ext cx="293914" cy="2818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/>
            <p:cNvCxnSpPr>
              <a:stCxn id="29" idx="7"/>
              <a:endCxn id="11" idx="3"/>
            </p:cNvCxnSpPr>
            <p:nvPr/>
          </p:nvCxnSpPr>
          <p:spPr>
            <a:xfrm flipV="1">
              <a:off x="4594271" y="2070562"/>
              <a:ext cx="456202" cy="834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1" idx="5"/>
              <a:endCxn id="32" idx="1"/>
            </p:cNvCxnSpPr>
            <p:nvPr/>
          </p:nvCxnSpPr>
          <p:spPr>
            <a:xfrm>
              <a:off x="5258301" y="2070562"/>
              <a:ext cx="521510" cy="8348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29" idx="6"/>
              <a:endCxn id="32" idx="2"/>
            </p:cNvCxnSpPr>
            <p:nvPr/>
          </p:nvCxnSpPr>
          <p:spPr>
            <a:xfrm>
              <a:off x="4637314" y="3005068"/>
              <a:ext cx="1099454" cy="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442856" y="1807024"/>
              <a:ext cx="941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Interprétant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693230" y="2525487"/>
              <a:ext cx="941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Interprétant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88242" y="2525483"/>
              <a:ext cx="941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Interprétant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33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0014" y="280552"/>
            <a:ext cx="9647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La photographie échappe au SIGNE classique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3" y="1329320"/>
            <a:ext cx="4619625" cy="3619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98" y="1329320"/>
            <a:ext cx="5429250" cy="3619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05210" y="4977155"/>
            <a:ext cx="381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Toutes les </a:t>
            </a:r>
            <a:r>
              <a:rPr lang="fr-FR" dirty="0" smtClean="0">
                <a:solidFill>
                  <a:srgbClr val="FF3300"/>
                </a:solidFill>
              </a:rPr>
              <a:t>images antérieures </a:t>
            </a:r>
            <a:r>
              <a:rPr lang="fr-FR" dirty="0" smtClean="0"/>
              <a:t>avaient</a:t>
            </a:r>
          </a:p>
          <a:p>
            <a:pPr algn="ctr"/>
            <a:r>
              <a:rPr lang="fr-FR" dirty="0" smtClean="0"/>
              <a:t>été </a:t>
            </a:r>
            <a:r>
              <a:rPr lang="fr-FR" u="sng" dirty="0" smtClean="0"/>
              <a:t>tracées par la main de l’homme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6513191" y="4984592"/>
            <a:ext cx="422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smtClean="0">
                <a:solidFill>
                  <a:srgbClr val="FF3300"/>
                </a:solidFill>
              </a:rPr>
              <a:t>images photographiques</a:t>
            </a:r>
            <a:r>
              <a:rPr lang="fr-FR" dirty="0" smtClean="0"/>
              <a:t>, elles, étaient 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u="sng" dirty="0" smtClean="0"/>
              <a:t>simples empreintes (chimiques)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2065445" y="5932709"/>
            <a:ext cx="212186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Signe « Index de »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91329" y="5910933"/>
            <a:ext cx="223971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Signe « Indice de »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2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935" y="282165"/>
            <a:ext cx="11409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Signe </a:t>
            </a:r>
            <a:r>
              <a:rPr lang="fr-FR" sz="4000" dirty="0" smtClean="0">
                <a:solidFill>
                  <a:srgbClr val="FF0000"/>
                </a:solidFill>
              </a:rPr>
              <a:t>(2) </a:t>
            </a:r>
            <a:r>
              <a:rPr lang="fr-FR" sz="4000" dirty="0">
                <a:solidFill>
                  <a:srgbClr val="FF0000"/>
                </a:solidFill>
              </a:rPr>
              <a:t>- Philosophie </a:t>
            </a:r>
            <a:r>
              <a:rPr lang="fr-FR" sz="4000" dirty="0" smtClean="0">
                <a:solidFill>
                  <a:srgbClr val="FF0000"/>
                </a:solidFill>
              </a:rPr>
              <a:t>de la photographie, 1983 </a:t>
            </a:r>
            <a:r>
              <a:rPr lang="fr-FR" sz="2400" dirty="0" smtClean="0">
                <a:solidFill>
                  <a:srgbClr val="FF0000"/>
                </a:solidFill>
              </a:rPr>
              <a:t>(62 ans)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7" y="2287149"/>
            <a:ext cx="2622876" cy="38571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20936" y="1661533"/>
            <a:ext cx="6167864" cy="1817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Rapports (de la photographie) avec </a:t>
            </a:r>
            <a:r>
              <a:rPr lang="fr-FR" dirty="0"/>
              <a:t>la perception, l'imagination</a:t>
            </a:r>
            <a:r>
              <a:rPr lang="fr-FR" dirty="0" smtClean="0"/>
              <a:t>,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la nature, la substance, l'essence, la liberté</a:t>
            </a:r>
            <a:r>
              <a:rPr lang="fr-FR" dirty="0" smtClean="0"/>
              <a:t>,</a:t>
            </a:r>
          </a:p>
          <a:p>
            <a:pPr algn="ctr"/>
            <a:r>
              <a:rPr lang="fr-FR" dirty="0" smtClean="0"/>
              <a:t>la </a:t>
            </a:r>
            <a:r>
              <a:rPr lang="fr-FR" dirty="0"/>
              <a:t>conscience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8373" y="4033023"/>
            <a:ext cx="6160427" cy="2111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Tout matériau, tout instrument, tout processus disposent autour d'eux, par leur texture et leur structure, une certaine façon de construire l'espace et le temps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3782" y="1284916"/>
            <a:ext cx="41133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La photographie est en décalage</a:t>
            </a:r>
          </a:p>
          <a:p>
            <a:pPr algn="ctr"/>
            <a:r>
              <a:rPr lang="fr-FR" sz="2000" dirty="0" smtClean="0"/>
              <a:t>Avec le SIGNE classique (intentionnel)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326840" y="1890130"/>
            <a:ext cx="330802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Philosophie SUR la photographie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52014" y="4205863"/>
            <a:ext cx="4240328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Philosophie que PROPOSE la photographie</a:t>
            </a:r>
          </a:p>
        </p:txBody>
      </p:sp>
      <p:cxnSp>
        <p:nvCxnSpPr>
          <p:cNvPr id="6" name="Connecteur droit avec flèche 5"/>
          <p:cNvCxnSpPr>
            <a:stCxn id="3" idx="3"/>
            <a:endCxn id="14" idx="1"/>
          </p:cNvCxnSpPr>
          <p:nvPr/>
        </p:nvCxnSpPr>
        <p:spPr>
          <a:xfrm flipV="1">
            <a:off x="3864503" y="2570357"/>
            <a:ext cx="1956433" cy="1645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3" idx="3"/>
            <a:endCxn id="15" idx="1"/>
          </p:cNvCxnSpPr>
          <p:nvPr/>
        </p:nvCxnSpPr>
        <p:spPr>
          <a:xfrm>
            <a:off x="3864503" y="4215735"/>
            <a:ext cx="1963870" cy="87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57088" y="3160087"/>
            <a:ext cx="635624" cy="323387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NON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7965" y="4520507"/>
            <a:ext cx="635624" cy="32710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OUI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3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39" y="1874218"/>
            <a:ext cx="2762250" cy="2752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86361" y="5374888"/>
            <a:ext cx="123354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Empreinte</a:t>
            </a:r>
          </a:p>
          <a:p>
            <a:pPr algn="ctr"/>
            <a:r>
              <a:rPr lang="fr-FR" dirty="0" smtClean="0"/>
              <a:t>Abstractive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1400175"/>
            <a:ext cx="3057525" cy="4057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77282" y="5928731"/>
            <a:ext cx="148822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Les indices et</a:t>
            </a:r>
          </a:p>
          <a:p>
            <a:pPr algn="ctr"/>
            <a:r>
              <a:rPr lang="fr-FR" dirty="0" smtClean="0"/>
              <a:t>Les index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04" y="1905000"/>
            <a:ext cx="2247900" cy="304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712490" y="5334003"/>
            <a:ext cx="13903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Les effets de</a:t>
            </a:r>
          </a:p>
          <a:p>
            <a:pPr algn="ctr"/>
            <a:r>
              <a:rPr lang="fr-FR" dirty="0" smtClean="0"/>
              <a:t>Champs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83766" y="280552"/>
            <a:ext cx="9044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Philosophie de la photographie, 1983 </a:t>
            </a:r>
            <a:r>
              <a:rPr lang="fr-FR" sz="2400" dirty="0" smtClean="0">
                <a:solidFill>
                  <a:srgbClr val="FF0000"/>
                </a:solidFill>
              </a:rPr>
              <a:t>(62 ans)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92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9042" y="246684"/>
            <a:ext cx="886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Signe (3) – Vers l</a:t>
            </a:r>
            <a:r>
              <a:rPr lang="fr-FR" sz="4000" i="1" dirty="0" smtClean="0">
                <a:solidFill>
                  <a:srgbClr val="FF0000"/>
                </a:solidFill>
              </a:rPr>
              <a:t>’Anthropogénie </a:t>
            </a:r>
            <a:r>
              <a:rPr lang="fr-FR" sz="2400" i="1" dirty="0" smtClean="0">
                <a:solidFill>
                  <a:srgbClr val="FF0000"/>
                </a:solidFill>
              </a:rPr>
              <a:t>(de 62 à 81 ans)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556801" y="164283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5425" y="2413179"/>
            <a:ext cx="2598234" cy="41536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974" y="2406591"/>
            <a:ext cx="6092275" cy="42195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Métaphysicien - </a:t>
            </a:r>
            <a:r>
              <a:rPr lang="fr-FR" dirty="0" smtClean="0">
                <a:solidFill>
                  <a:srgbClr val="FF0000"/>
                </a:solidFill>
              </a:rPr>
              <a:t>Observateur</a:t>
            </a:r>
            <a:r>
              <a:rPr lang="fr-FR" dirty="0" smtClean="0">
                <a:solidFill>
                  <a:schemeClr val="accent5"/>
                </a:solidFill>
              </a:rPr>
              <a:t> 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780" y="1472728"/>
            <a:ext cx="1471960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5"/>
                </a:solidFill>
              </a:rPr>
              <a:t>Jésuite (10 ans)</a:t>
            </a:r>
            <a:endParaRPr lang="fr-FR" sz="1600" dirty="0">
              <a:solidFill>
                <a:schemeClr val="accent5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0" y="4173482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45844" y="28265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 (8 ans)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456189" y="109573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(17 ans)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969303" y="110662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(27 ans)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881034" y="1468606"/>
            <a:ext cx="968957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5"/>
                </a:solidFill>
              </a:rPr>
              <a:t>4 enfants</a:t>
            </a:r>
            <a:endParaRPr lang="fr-FR" sz="1600" dirty="0">
              <a:solidFill>
                <a:schemeClr val="accent5"/>
              </a:solidFill>
            </a:endParaRPr>
          </a:p>
        </p:txBody>
      </p:sp>
      <p:sp>
        <p:nvSpPr>
          <p:cNvPr id="3" name="Flèche vers le haut 2"/>
          <p:cNvSpPr/>
          <p:nvPr/>
        </p:nvSpPr>
        <p:spPr>
          <a:xfrm>
            <a:off x="7652389" y="3015343"/>
            <a:ext cx="448295" cy="511628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48" y="3748542"/>
            <a:ext cx="1494775" cy="21981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95" y="3748542"/>
            <a:ext cx="1555226" cy="2198199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8871859" y="4735286"/>
            <a:ext cx="533400" cy="3918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39" y="4173481"/>
            <a:ext cx="1718442" cy="17184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97503" y="6226627"/>
            <a:ext cx="103257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Après PHILOSOPHIE DE LA PHOTOGRAPHIE, il n’écrit plus rien d’autres qu’ </a:t>
            </a:r>
            <a:r>
              <a:rPr lang="fr-FR" i="1" dirty="0" smtClean="0"/>
              <a:t>ANTHROPOGENIE</a:t>
            </a:r>
            <a:r>
              <a:rPr lang="fr-FR" dirty="0" smtClean="0"/>
              <a:t> (et des articles)</a:t>
            </a:r>
            <a:endParaRPr lang="fr-FR" dirty="0"/>
          </a:p>
        </p:txBody>
      </p:sp>
      <p:sp>
        <p:nvSpPr>
          <p:cNvPr id="10" name="Triangle isocèle 9"/>
          <p:cNvSpPr/>
          <p:nvPr/>
        </p:nvSpPr>
        <p:spPr>
          <a:xfrm rot="10800000">
            <a:off x="7556801" y="1095738"/>
            <a:ext cx="652743" cy="5470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145154" y="102074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(81 ans)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190382" y="161174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750118" y="1238547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Anthropogénie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22181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69456" y="280552"/>
            <a:ext cx="4670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D’où vient le SIGNE ?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9511" y="5045869"/>
            <a:ext cx="4063879" cy="687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D’où vient Homo ?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730829" y="3443869"/>
            <a:ext cx="8504036" cy="6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D’où viennent les accomplissements d’Homo ?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365705" y="1855413"/>
            <a:ext cx="8506152" cy="67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D’où vient le SIGNE ?</a:t>
            </a:r>
            <a:endParaRPr lang="fr-FR" sz="3200" dirty="0"/>
          </a:p>
        </p:txBody>
      </p:sp>
      <p:sp>
        <p:nvSpPr>
          <p:cNvPr id="4" name="Flèche à angle droit 3"/>
          <p:cNvSpPr/>
          <p:nvPr/>
        </p:nvSpPr>
        <p:spPr>
          <a:xfrm rot="5400000">
            <a:off x="608619" y="2889230"/>
            <a:ext cx="1447810" cy="72031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5705" y="1177297"/>
            <a:ext cx="387036" cy="408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741716" y="2998119"/>
            <a:ext cx="387036" cy="408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189511" y="4596294"/>
            <a:ext cx="387036" cy="408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2074651" y="4500669"/>
            <a:ext cx="1447810" cy="72031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142516" y="5045869"/>
            <a:ext cx="3246800" cy="14565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Anthropogénie</a:t>
            </a:r>
            <a:endParaRPr lang="fr-FR" sz="3200" dirty="0"/>
          </a:p>
        </p:txBody>
      </p:sp>
      <p:sp>
        <p:nvSpPr>
          <p:cNvPr id="5" name="Flèche droite 4"/>
          <p:cNvSpPr/>
          <p:nvPr/>
        </p:nvSpPr>
        <p:spPr>
          <a:xfrm>
            <a:off x="7500256" y="5203375"/>
            <a:ext cx="465785" cy="381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0374086" y="4245429"/>
            <a:ext cx="870857" cy="58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9067804" y="2601682"/>
            <a:ext cx="870857" cy="58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29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65850" y="280552"/>
            <a:ext cx="6657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Une approche par référentiels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557" y="1996068"/>
            <a:ext cx="2854712" cy="143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Référentiels</a:t>
            </a:r>
          </a:p>
          <a:p>
            <a:pPr algn="ctr"/>
            <a:r>
              <a:rPr lang="fr-FR" sz="2400" dirty="0" smtClean="0"/>
              <a:t>Des artistes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363881" y="1981203"/>
            <a:ext cx="2854712" cy="143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Sujet </a:t>
            </a:r>
          </a:p>
          <a:p>
            <a:pPr algn="ctr"/>
            <a:r>
              <a:rPr lang="fr-FR" sz="2400" dirty="0" smtClean="0"/>
              <a:t>D’œuvre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323540" y="4155682"/>
            <a:ext cx="2854712" cy="14385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Référentiels</a:t>
            </a:r>
          </a:p>
          <a:p>
            <a:pPr algn="ctr"/>
            <a:r>
              <a:rPr lang="fr-FR" sz="2400" dirty="0" smtClean="0"/>
              <a:t>D’Homo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349014" y="4174272"/>
            <a:ext cx="2854712" cy="143850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?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895649" y="2475571"/>
            <a:ext cx="747131" cy="468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914237" y="4635191"/>
            <a:ext cx="747131" cy="468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371074" y="4245435"/>
            <a:ext cx="1932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Topologie</a:t>
            </a:r>
          </a:p>
          <a:p>
            <a:pPr algn="ctr"/>
            <a:r>
              <a:rPr lang="fr-FR" b="1" dirty="0" smtClean="0"/>
              <a:t>Cybernétique</a:t>
            </a:r>
          </a:p>
          <a:p>
            <a:pPr algn="ctr"/>
            <a:r>
              <a:rPr lang="fr-FR" b="1" dirty="0" smtClean="0"/>
              <a:t>Logico-sémiotique</a:t>
            </a:r>
          </a:p>
          <a:p>
            <a:pPr algn="ctr"/>
            <a:r>
              <a:rPr lang="fr-FR" b="1" dirty="0" err="1" smtClean="0"/>
              <a:t>Présentivité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416137" y="2100948"/>
            <a:ext cx="1907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Topologie</a:t>
            </a:r>
          </a:p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Cybernétique</a:t>
            </a:r>
          </a:p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Logico-sémiotique</a:t>
            </a:r>
          </a:p>
          <a:p>
            <a:pPr algn="ctr"/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Présentivité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05465" y="5736771"/>
            <a:ext cx="84991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DPE</a:t>
            </a:r>
            <a:endParaRPr lang="fr-FR" sz="3200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>
            <a:stCxn id="5" idx="2"/>
            <a:endCxn id="6" idx="1"/>
          </p:cNvCxnSpPr>
          <p:nvPr/>
        </p:nvCxnSpPr>
        <p:spPr>
          <a:xfrm>
            <a:off x="10337268" y="5445764"/>
            <a:ext cx="668197" cy="58339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3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9279467" y="4062901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Présence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021670" y="3514953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869270" y="3611513"/>
            <a:ext cx="2667000" cy="53644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TEMPS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597522" y="1364297"/>
            <a:ext cx="3904772" cy="2432783"/>
            <a:chOff x="6466895" y="287872"/>
            <a:chExt cx="4184172" cy="3839627"/>
          </a:xfrm>
        </p:grpSpPr>
        <p:sp>
          <p:nvSpPr>
            <p:cNvPr id="16" name="Ellipse 15"/>
            <p:cNvSpPr/>
            <p:nvPr/>
          </p:nvSpPr>
          <p:spPr>
            <a:xfrm>
              <a:off x="6899740" y="287872"/>
              <a:ext cx="3751327" cy="3045835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755459" y="519768"/>
              <a:ext cx="3751327" cy="304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611177" y="823015"/>
              <a:ext cx="3751327" cy="304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Signe</a:t>
              </a:r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6466895" y="1081664"/>
              <a:ext cx="3751327" cy="30458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/>
                <a:t>LE SIGNE</a:t>
              </a:r>
              <a:endParaRPr lang="fr-FR" sz="3600" dirty="0"/>
            </a:p>
          </p:txBody>
        </p:sp>
      </p:grpSp>
      <p:sp>
        <p:nvSpPr>
          <p:cNvPr id="6" name="Ellipse 5"/>
          <p:cNvSpPr/>
          <p:nvPr/>
        </p:nvSpPr>
        <p:spPr>
          <a:xfrm>
            <a:off x="9127067" y="4175555"/>
            <a:ext cx="2667000" cy="53644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L’INDESCRIPTIBLE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5598" y="4161033"/>
            <a:ext cx="2980267" cy="16737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LE RYTHME</a:t>
            </a:r>
            <a:endParaRPr lang="fr-FR" sz="3200" dirty="0">
              <a:solidFill>
                <a:schemeClr val="accent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044647" y="4789143"/>
            <a:ext cx="3268134" cy="9012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 err="1" smtClean="0">
                <a:solidFill>
                  <a:schemeClr val="accent5"/>
                </a:solidFill>
              </a:rPr>
              <a:t>Woruld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Les MONDE 1, 2,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686523" y="5477674"/>
            <a:ext cx="3606800" cy="391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 Partition-conjonction</a:t>
            </a:r>
            <a:endParaRPr lang="fr-FR" dirty="0">
              <a:solidFill>
                <a:schemeClr val="accent5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89101" y="1301815"/>
            <a:ext cx="4860327" cy="2458647"/>
            <a:chOff x="289101" y="1901970"/>
            <a:chExt cx="4860327" cy="2240887"/>
          </a:xfrm>
        </p:grpSpPr>
        <p:sp>
          <p:nvSpPr>
            <p:cNvPr id="10" name="Ellipse 9"/>
            <p:cNvSpPr/>
            <p:nvPr/>
          </p:nvSpPr>
          <p:spPr>
            <a:xfrm>
              <a:off x="510083" y="2048218"/>
              <a:ext cx="4235484" cy="1913695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" name="Ellipse 1"/>
            <p:cNvSpPr/>
            <p:nvPr/>
          </p:nvSpPr>
          <p:spPr>
            <a:xfrm>
              <a:off x="289101" y="2229162"/>
              <a:ext cx="4235484" cy="191369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/>
                <a:t>L’ESPACE</a:t>
              </a:r>
              <a:endParaRPr lang="fr-FR" sz="36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62189" y="1901970"/>
              <a:ext cx="1387239" cy="286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3300"/>
                  </a:solidFill>
                </a:rPr>
                <a:t>1 - Topologie</a:t>
              </a:r>
              <a:endParaRPr lang="fr-FR" dirty="0">
                <a:solidFill>
                  <a:srgbClr val="FF3300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939692" y="3194665"/>
            <a:ext cx="1747979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2 - Cybernétique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01183" y="1320753"/>
            <a:ext cx="2200924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3 - Logico-sémiotique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22487" y="3761712"/>
            <a:ext cx="1590885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4 - </a:t>
            </a:r>
            <a:r>
              <a:rPr lang="fr-FR" dirty="0" err="1" smtClean="0">
                <a:solidFill>
                  <a:srgbClr val="FF3300"/>
                </a:solidFill>
              </a:rPr>
              <a:t>Présentivité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83465" y="301337"/>
            <a:ext cx="5850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référentiels qu’il voyait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6042389"/>
            <a:ext cx="11887200" cy="66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TECHNIQUE EST PREMIÈRE</a:t>
            </a:r>
          </a:p>
          <a:p>
            <a:pPr algn="ctr"/>
            <a:r>
              <a:rPr lang="fr-FR" dirty="0" smtClean="0"/>
              <a:t> (Si on ne peut dire qu’elle mène le monde, c’est elle qui le mène le plus)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9101" y="3686020"/>
            <a:ext cx="11724271" cy="165886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598229" y="2971800"/>
            <a:ext cx="4195838" cy="14586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3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6201" y="280552"/>
            <a:ext cx="808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Troisième référentiel – Le signe (suite)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82697" y="2808514"/>
            <a:ext cx="9367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accent5"/>
                </a:solidFill>
              </a:rPr>
              <a:t>Premiers référentiels d’Homo</a:t>
            </a:r>
          </a:p>
          <a:p>
            <a:pPr algn="ctr"/>
            <a:r>
              <a:rPr lang="fr-FR" sz="6000" dirty="0" smtClean="0">
                <a:solidFill>
                  <a:schemeClr val="accent5"/>
                </a:solidFill>
              </a:rPr>
              <a:t>(Son corps)</a:t>
            </a:r>
            <a:endParaRPr lang="fr-F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50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31" y="1299826"/>
            <a:ext cx="7511143" cy="50234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7293" y="280552"/>
            <a:ext cx="5614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D’abord un corps redressé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1868488"/>
            <a:ext cx="14589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3521075"/>
            <a:ext cx="14589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2478089"/>
            <a:ext cx="14589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3" name="Connecteur droit 4"/>
          <p:cNvCxnSpPr>
            <a:cxnSpLocks noChangeShapeType="1"/>
          </p:cNvCxnSpPr>
          <p:nvPr/>
        </p:nvCxnSpPr>
        <p:spPr bwMode="auto">
          <a:xfrm>
            <a:off x="7824788" y="2205038"/>
            <a:ext cx="26146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4" name="Connecteur droit 19"/>
          <p:cNvCxnSpPr>
            <a:cxnSpLocks noChangeShapeType="1"/>
          </p:cNvCxnSpPr>
          <p:nvPr/>
        </p:nvCxnSpPr>
        <p:spPr bwMode="auto">
          <a:xfrm>
            <a:off x="7824788" y="2924175"/>
            <a:ext cx="26146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5" name="Connecteur droit 20"/>
          <p:cNvCxnSpPr>
            <a:cxnSpLocks noChangeShapeType="1"/>
          </p:cNvCxnSpPr>
          <p:nvPr/>
        </p:nvCxnSpPr>
        <p:spPr bwMode="auto">
          <a:xfrm>
            <a:off x="7800975" y="3789363"/>
            <a:ext cx="2616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6" name="ZoneTexte 7"/>
          <p:cNvSpPr txBox="1">
            <a:spLocks noChangeArrowheads="1"/>
          </p:cNvSpPr>
          <p:nvPr/>
        </p:nvSpPr>
        <p:spPr bwMode="auto">
          <a:xfrm>
            <a:off x="2810300" y="5782206"/>
            <a:ext cx="303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dirty="0">
                <a:solidFill>
                  <a:schemeClr val="accent5"/>
                </a:solidFill>
                <a:latin typeface="+mn-lt"/>
              </a:rPr>
              <a:t>Structure du </a:t>
            </a:r>
            <a:r>
              <a:rPr kumimoji="0" lang="fr-FR" altLang="fr-FR" sz="2000" dirty="0" smtClean="0">
                <a:solidFill>
                  <a:schemeClr val="accent5"/>
                </a:solidFill>
                <a:latin typeface="+mn-lt"/>
              </a:rPr>
              <a:t>Corps d’Homo</a:t>
            </a:r>
            <a:endParaRPr kumimoji="0" lang="fr-FR" altLang="fr-FR" sz="2000" dirty="0">
              <a:solidFill>
                <a:schemeClr val="accent5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rgbClr val="FF3300"/>
                </a:solidFill>
                <a:latin typeface="+mn-lt"/>
              </a:rPr>
              <a:t>TRANSVERSALE</a:t>
            </a:r>
          </a:p>
        </p:txBody>
      </p:sp>
      <p:sp>
        <p:nvSpPr>
          <p:cNvPr id="23567" name="ZoneTexte 24"/>
          <p:cNvSpPr txBox="1">
            <a:spLocks noChangeArrowheads="1"/>
          </p:cNvSpPr>
          <p:nvPr/>
        </p:nvSpPr>
        <p:spPr bwMode="auto">
          <a:xfrm>
            <a:off x="7347858" y="5210784"/>
            <a:ext cx="3568477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800" dirty="0">
                <a:solidFill>
                  <a:schemeClr val="accent5"/>
                </a:solidFill>
                <a:latin typeface="+mn-lt"/>
              </a:rPr>
              <a:t>Structure du </a:t>
            </a:r>
            <a:r>
              <a:rPr kumimoji="0" lang="fr-FR" altLang="fr-FR" sz="1800" dirty="0" smtClean="0">
                <a:solidFill>
                  <a:schemeClr val="accent5"/>
                </a:solidFill>
                <a:latin typeface="+mn-lt"/>
              </a:rPr>
              <a:t>Corps des Mammifères</a:t>
            </a:r>
            <a:endParaRPr kumimoji="0" lang="fr-FR" altLang="fr-FR" sz="1800" dirty="0">
              <a:solidFill>
                <a:schemeClr val="accent5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accent5"/>
                </a:solidFill>
                <a:latin typeface="+mn-lt"/>
              </a:rPr>
              <a:t>TÊTE-QUEUE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accent5"/>
                </a:solidFill>
                <a:latin typeface="+mn-lt"/>
              </a:rPr>
              <a:t>BOUCHE-ANUS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rgbClr val="FF3300"/>
                </a:solidFill>
                <a:latin typeface="+mn-lt"/>
              </a:rPr>
              <a:t>CAUDALE-ROSTRALE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94292" y="280552"/>
            <a:ext cx="8782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Corps redressé =&gt; Corps transversalisant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31352" y="1513680"/>
            <a:ext cx="4716234" cy="4297363"/>
            <a:chOff x="2003879" y="1412876"/>
            <a:chExt cx="4716234" cy="4297363"/>
          </a:xfrm>
        </p:grpSpPr>
        <p:pic>
          <p:nvPicPr>
            <p:cNvPr id="23555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691" y="1412876"/>
              <a:ext cx="4456112" cy="429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Rectangle 11"/>
            <p:cNvSpPr>
              <a:spLocks noChangeArrowheads="1"/>
            </p:cNvSpPr>
            <p:nvPr/>
          </p:nvSpPr>
          <p:spPr bwMode="auto">
            <a:xfrm>
              <a:off x="2003879" y="4368800"/>
              <a:ext cx="1089025" cy="6096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23557" name="Rectangle 12"/>
            <p:cNvSpPr>
              <a:spLocks noChangeArrowheads="1"/>
            </p:cNvSpPr>
            <p:nvPr/>
          </p:nvSpPr>
          <p:spPr bwMode="auto">
            <a:xfrm>
              <a:off x="3732667" y="5411788"/>
              <a:ext cx="1089025" cy="2984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559" name="Groupe 8"/>
            <p:cNvGrpSpPr>
              <a:grpSpLocks/>
            </p:cNvGrpSpPr>
            <p:nvPr/>
          </p:nvGrpSpPr>
          <p:grpSpPr bwMode="auto">
            <a:xfrm>
              <a:off x="3165929" y="2281239"/>
              <a:ext cx="2517775" cy="2484437"/>
              <a:chOff x="2349500" y="2281139"/>
              <a:chExt cx="2517775" cy="2484437"/>
            </a:xfrm>
          </p:grpSpPr>
          <p:cxnSp>
            <p:nvCxnSpPr>
              <p:cNvPr id="23568" name="Connecteur droit 10"/>
              <p:cNvCxnSpPr>
                <a:cxnSpLocks noChangeShapeType="1"/>
              </p:cNvCxnSpPr>
              <p:nvPr/>
            </p:nvCxnSpPr>
            <p:spPr bwMode="auto">
              <a:xfrm>
                <a:off x="2349500" y="2281139"/>
                <a:ext cx="250666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69" name="Connecteur droit 10"/>
              <p:cNvCxnSpPr>
                <a:cxnSpLocks noChangeShapeType="1"/>
              </p:cNvCxnSpPr>
              <p:nvPr/>
            </p:nvCxnSpPr>
            <p:spPr bwMode="auto">
              <a:xfrm>
                <a:off x="3514725" y="4765576"/>
                <a:ext cx="13414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0" name="Connecteur droit 10"/>
              <p:cNvCxnSpPr>
                <a:cxnSpLocks noChangeShapeType="1"/>
              </p:cNvCxnSpPr>
              <p:nvPr/>
            </p:nvCxnSpPr>
            <p:spPr bwMode="auto">
              <a:xfrm flipV="1">
                <a:off x="2349500" y="4765576"/>
                <a:ext cx="44926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1" name="Connecteur droit 10"/>
              <p:cNvCxnSpPr>
                <a:cxnSpLocks noChangeShapeType="1"/>
              </p:cNvCxnSpPr>
              <p:nvPr/>
            </p:nvCxnSpPr>
            <p:spPr bwMode="auto">
              <a:xfrm flipV="1">
                <a:off x="4856163" y="2281139"/>
                <a:ext cx="11112" cy="24844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2" name="Connecteur droit 16"/>
              <p:cNvCxnSpPr>
                <a:cxnSpLocks noChangeShapeType="1"/>
              </p:cNvCxnSpPr>
              <p:nvPr/>
            </p:nvCxnSpPr>
            <p:spPr bwMode="auto">
              <a:xfrm flipV="1">
                <a:off x="2351088" y="4329014"/>
                <a:ext cx="0" cy="43656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3" name="Connecteur droit 19"/>
              <p:cNvCxnSpPr>
                <a:cxnSpLocks noChangeShapeType="1"/>
              </p:cNvCxnSpPr>
              <p:nvPr/>
            </p:nvCxnSpPr>
            <p:spPr bwMode="auto">
              <a:xfrm flipV="1">
                <a:off x="2349500" y="2281139"/>
                <a:ext cx="0" cy="12176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" name="Rectangle 2"/>
            <p:cNvSpPr/>
            <p:nvPr/>
          </p:nvSpPr>
          <p:spPr>
            <a:xfrm>
              <a:off x="5709103" y="3789363"/>
              <a:ext cx="1011010" cy="358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758267" y="2582333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5" y="2607728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5070" y="4334929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089726" y="1758421"/>
            <a:ext cx="122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Plan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Transversal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77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160" y="1977112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35787" y="2183942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818071" y="2368999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51" y="2586719"/>
            <a:ext cx="2974068" cy="2870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9102" y="2826198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56072" y="3098341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9242" y="3370486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6461760" y="3978532"/>
            <a:ext cx="4122423" cy="2766270"/>
            <a:chOff x="6439987" y="3202786"/>
            <a:chExt cx="4122423" cy="276627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972" y="3218083"/>
              <a:ext cx="4073288" cy="27155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39987" y="3218083"/>
              <a:ext cx="1082042" cy="271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80368" y="3202786"/>
              <a:ext cx="1082042" cy="2766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534400" y="4847827"/>
              <a:ext cx="195943" cy="2068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430985" y="4688221"/>
              <a:ext cx="424543" cy="4572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78585" y="4546708"/>
              <a:ext cx="697772" cy="7328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180611" y="4394305"/>
              <a:ext cx="898072" cy="978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039095" y="4263680"/>
              <a:ext cx="1153889" cy="1233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854039" y="4078625"/>
              <a:ext cx="1579516" cy="15448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30886" y="3820882"/>
              <a:ext cx="1955069" cy="1965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58" y="1334679"/>
            <a:ext cx="4049486" cy="2699657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6694714" y="2557796"/>
            <a:ext cx="3788230" cy="4357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23859" y="28044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Caudal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472055" y="2379879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Rostral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00306" y="1629553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Transversal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22616" y="6255975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Transversal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26204" y="280552"/>
            <a:ext cx="8636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Corps transversalisant              </a:t>
            </a:r>
            <a:r>
              <a:rPr lang="fr-FR" sz="4000" dirty="0" err="1" smtClean="0">
                <a:solidFill>
                  <a:srgbClr val="FF0000"/>
                </a:solidFill>
              </a:rPr>
              <a:t>Axialisant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6694714" y="397579"/>
            <a:ext cx="620485" cy="473831"/>
            <a:chOff x="6106886" y="1334679"/>
            <a:chExt cx="745672" cy="664206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6106886" y="1334679"/>
              <a:ext cx="664028" cy="66420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6139543" y="1334679"/>
              <a:ext cx="713015" cy="66420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9601197" y="45896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Axial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55756" y="846665"/>
            <a:ext cx="4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0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4582429" y="3139545"/>
            <a:ext cx="1089025" cy="609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28241" y="280552"/>
            <a:ext cx="9326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Corps transversalisant =&gt; Corps </a:t>
            </a:r>
            <a:r>
              <a:rPr lang="fr-FR" sz="4000" dirty="0" err="1" smtClean="0">
                <a:solidFill>
                  <a:srgbClr val="FF0000"/>
                </a:solidFill>
              </a:rPr>
              <a:t>latéralisant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1357" y="3069695"/>
            <a:ext cx="1011010" cy="35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24" y="2184298"/>
            <a:ext cx="3653949" cy="19104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46" y="2067504"/>
            <a:ext cx="3344769" cy="23624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95687" y="4648197"/>
            <a:ext cx="5670590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Attention, toutefois, le cerveau est « plastique »</a:t>
            </a:r>
          </a:p>
          <a:p>
            <a:pPr algn="ctr"/>
            <a:r>
              <a:rPr lang="fr-FR" sz="1400" dirty="0" smtClean="0"/>
              <a:t>Il est modelé par l’éducation (exemple des enfants sauvages)</a:t>
            </a:r>
          </a:p>
          <a:p>
            <a:pPr algn="ctr"/>
            <a:r>
              <a:rPr lang="fr-FR" sz="1400" dirty="0" smtClean="0"/>
              <a:t>Attention, aussi, tous les cerveaux de tous les mammifères sont latéralisés.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83124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2" y="2289646"/>
            <a:ext cx="7072092" cy="484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71" y="5986302"/>
            <a:ext cx="9448800" cy="160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45408" y="206410"/>
            <a:ext cx="9266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Etalement gauche / droite 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de « Choses » et de « Panoplies de choses »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99632" y="1825175"/>
            <a:ext cx="756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Chose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78101" y="2194511"/>
            <a:ext cx="348669" cy="11220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71232" y="1629235"/>
            <a:ext cx="7569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Chose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949701" y="1998571"/>
            <a:ext cx="435756" cy="14703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16262" y="1825182"/>
            <a:ext cx="7569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Chose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94731" y="2194518"/>
            <a:ext cx="925612" cy="35059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48371" y="1629240"/>
            <a:ext cx="7569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Chose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126840" y="1998576"/>
            <a:ext cx="435756" cy="14703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50345" y="5507897"/>
            <a:ext cx="2213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Chose</a:t>
            </a:r>
            <a:r>
              <a:rPr lang="fr-FR" dirty="0" smtClean="0"/>
              <a:t> =</a:t>
            </a:r>
          </a:p>
          <a:p>
            <a:r>
              <a:rPr lang="fr-FR" dirty="0" smtClean="0"/>
              <a:t>Ce qui est susceptible</a:t>
            </a:r>
          </a:p>
          <a:p>
            <a:r>
              <a:rPr lang="fr-FR" dirty="0"/>
              <a:t>d</a:t>
            </a:r>
            <a:r>
              <a:rPr lang="fr-FR" dirty="0" smtClean="0"/>
              <a:t>e retenir l’attention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262261" y="2177111"/>
            <a:ext cx="32209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Panoplie</a:t>
            </a:r>
            <a:r>
              <a:rPr lang="fr-FR" dirty="0" smtClean="0"/>
              <a:t> =</a:t>
            </a:r>
          </a:p>
          <a:p>
            <a:r>
              <a:rPr lang="fr-FR" dirty="0"/>
              <a:t>Ensemble de « choses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saisies </a:t>
            </a:r>
            <a:r>
              <a:rPr lang="fr-FR" dirty="0"/>
              <a:t>plus ou </a:t>
            </a:r>
            <a:r>
              <a:rPr lang="fr-FR" dirty="0" smtClean="0"/>
              <a:t>moins</a:t>
            </a:r>
          </a:p>
          <a:p>
            <a:r>
              <a:rPr lang="fr-FR" dirty="0"/>
              <a:t>s</a:t>
            </a:r>
            <a:r>
              <a:rPr lang="fr-FR" dirty="0" smtClean="0"/>
              <a:t>imultanément</a:t>
            </a:r>
          </a:p>
          <a:p>
            <a:r>
              <a:rPr lang="fr-FR" dirty="0" smtClean="0"/>
              <a:t>selon </a:t>
            </a:r>
            <a:r>
              <a:rPr lang="fr-FR" dirty="0"/>
              <a:t>des plans </a:t>
            </a:r>
            <a:r>
              <a:rPr lang="fr-FR" dirty="0" smtClean="0"/>
              <a:t>frontaux</a:t>
            </a:r>
          </a:p>
          <a:p>
            <a:r>
              <a:rPr lang="fr-FR" dirty="0" smtClean="0"/>
              <a:t>[</a:t>
            </a:r>
            <a:r>
              <a:rPr lang="fr-FR" dirty="0"/>
              <a:t>donc face au </a:t>
            </a:r>
            <a:r>
              <a:rPr lang="fr-FR" dirty="0" smtClean="0"/>
              <a:t>front de</a:t>
            </a:r>
          </a:p>
          <a:p>
            <a:r>
              <a:rPr lang="fr-FR" dirty="0" smtClean="0"/>
              <a:t>plus </a:t>
            </a:r>
            <a:r>
              <a:rPr lang="fr-FR" dirty="0"/>
              <a:t>en plus redressé d’Homo</a:t>
            </a:r>
            <a:r>
              <a:rPr lang="fr-FR" dirty="0" smtClean="0"/>
              <a:t>],</a:t>
            </a:r>
          </a:p>
          <a:p>
            <a:r>
              <a:rPr lang="fr-FR" dirty="0" smtClean="0"/>
              <a:t>où </a:t>
            </a:r>
            <a:r>
              <a:rPr lang="fr-FR" dirty="0"/>
              <a:t>elles se détachent sur le </a:t>
            </a:r>
            <a:r>
              <a:rPr lang="fr-FR" dirty="0" smtClean="0"/>
              <a:t>fond</a:t>
            </a:r>
          </a:p>
          <a:p>
            <a:r>
              <a:rPr lang="fr-FR" dirty="0" smtClean="0"/>
              <a:t>mais </a:t>
            </a:r>
            <a:r>
              <a:rPr lang="fr-FR" dirty="0"/>
              <a:t>aussi </a:t>
            </a:r>
            <a:r>
              <a:rPr lang="fr-FR" dirty="0" smtClean="0"/>
              <a:t>apparaissent</a:t>
            </a:r>
          </a:p>
          <a:p>
            <a:r>
              <a:rPr lang="fr-FR" dirty="0" smtClean="0"/>
              <a:t>comme complémentaires</a:t>
            </a:r>
          </a:p>
          <a:p>
            <a:r>
              <a:rPr lang="fr-FR" dirty="0" smtClean="0"/>
              <a:t>et </a:t>
            </a:r>
            <a:r>
              <a:rPr lang="fr-FR" dirty="0"/>
              <a:t>substituables.</a:t>
            </a:r>
          </a:p>
        </p:txBody>
      </p:sp>
    </p:spTree>
    <p:extLst>
      <p:ext uri="{BB962C8B-B14F-4D97-AF65-F5344CB8AC3E}">
        <p14:creationId xmlns:p14="http://schemas.microsoft.com/office/powerpoint/2010/main" val="1559397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33" y="2730616"/>
            <a:ext cx="35906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ZoneTexte 15"/>
          <p:cNvSpPr txBox="1">
            <a:spLocks noChangeArrowheads="1"/>
          </p:cNvSpPr>
          <p:nvPr/>
        </p:nvSpPr>
        <p:spPr bwMode="auto">
          <a:xfrm>
            <a:off x="6620933" y="3351354"/>
            <a:ext cx="1395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latin typeface="Times New Roman" panose="02020603050405020304" pitchFamily="18" charset="0"/>
              </a:rPr>
              <a:t>Tranchant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latin typeface="Times New Roman" panose="02020603050405020304" pitchFamily="18" charset="0"/>
              </a:rPr>
              <a:t>de la </a:t>
            </a:r>
            <a:r>
              <a:rPr kumimoji="0" lang="fr-FR" altLang="fr-FR" sz="1600" dirty="0" smtClean="0">
                <a:latin typeface="Times New Roman" panose="02020603050405020304" pitchFamily="18" charset="0"/>
              </a:rPr>
              <a:t>main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600" dirty="0"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 err="1" smtClean="0">
                <a:latin typeface="Times New Roman" panose="02020603050405020304" pitchFamily="18" charset="0"/>
              </a:rPr>
              <a:t>Shuto</a:t>
            </a:r>
            <a:r>
              <a:rPr kumimoji="0" lang="fr-FR" altLang="fr-FR" sz="1600" dirty="0" smtClean="0">
                <a:latin typeface="Times New Roman" panose="02020603050405020304" pitchFamily="18" charset="0"/>
              </a:rPr>
              <a:t> </a:t>
            </a:r>
            <a:r>
              <a:rPr kumimoji="0" lang="fr-FR" altLang="fr-FR" sz="1600" dirty="0">
                <a:latin typeface="Times New Roman" panose="02020603050405020304" pitchFamily="18" charset="0"/>
              </a:rPr>
              <a:t>(karaté)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600" dirty="0"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latin typeface="Times New Roman" panose="02020603050405020304" pitchFamily="18" charset="0"/>
              </a:rPr>
              <a:t>Sabre de main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600" dirty="0"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 err="1">
                <a:latin typeface="Times New Roman" panose="02020603050405020304" pitchFamily="18" charset="0"/>
              </a:rPr>
              <a:t>Knife</a:t>
            </a:r>
            <a:r>
              <a:rPr kumimoji="0" lang="fr-FR" altLang="fr-FR" sz="1600" dirty="0">
                <a:latin typeface="Times New Roman" panose="02020603050405020304" pitchFamily="18" charset="0"/>
              </a:rPr>
              <a:t> Hand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600" dirty="0"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2932" y="324096"/>
            <a:ext cx="8852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Revenons au corps d’Homo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Corps </a:t>
            </a:r>
            <a:r>
              <a:rPr lang="fr-FR" sz="4000" dirty="0" err="1" smtClean="0">
                <a:solidFill>
                  <a:srgbClr val="FF0000"/>
                </a:solidFill>
              </a:rPr>
              <a:t>panoplique</a:t>
            </a:r>
            <a:r>
              <a:rPr lang="fr-FR" sz="4000" dirty="0" smtClean="0">
                <a:solidFill>
                  <a:srgbClr val="FF0000"/>
                </a:solidFill>
              </a:rPr>
              <a:t> + Corps segmentarisant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2" y="2379879"/>
            <a:ext cx="5168541" cy="344569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37657" y="1850571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Main </a:t>
            </a:r>
            <a:r>
              <a:rPr lang="fr-FR" dirty="0" err="1" smtClean="0">
                <a:solidFill>
                  <a:schemeClr val="accent5"/>
                </a:solidFill>
              </a:rPr>
              <a:t>panopliques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29279" y="2240691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Mains </a:t>
            </a:r>
            <a:r>
              <a:rPr lang="fr-FR" dirty="0" err="1" smtClean="0">
                <a:solidFill>
                  <a:schemeClr val="accent5"/>
                </a:solidFill>
              </a:rPr>
              <a:t>segmentarisantes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8724" y="324096"/>
            <a:ext cx="7835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Chose / Segment / Chose segmentée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4665" y="1936557"/>
            <a:ext cx="181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Chose matérielle</a:t>
            </a:r>
          </a:p>
          <a:p>
            <a:pPr algn="ctr"/>
            <a:r>
              <a:rPr lang="fr-FR" dirty="0" smtClean="0"/>
              <a:t>Portion d’Univers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97" y="2774600"/>
            <a:ext cx="1598349" cy="1484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7495" y="4280170"/>
            <a:ext cx="2255931" cy="48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2" y="4259392"/>
            <a:ext cx="4485730" cy="20862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93469" y="3903298"/>
            <a:ext cx="2454690" cy="315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Segment / Segmentarisant</a:t>
            </a:r>
            <a:endParaRPr lang="fr-FR" dirty="0"/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08" y="5225166"/>
            <a:ext cx="2800768" cy="13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5" y="2366733"/>
            <a:ext cx="2139963" cy="14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76256" y="1972632"/>
            <a:ext cx="2165986" cy="315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segmentarisante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09236" y="4832154"/>
            <a:ext cx="35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Creux des mains – Portion d’Univers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900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43751" y="324096"/>
            <a:ext cx="5354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Ce qu’HVL aurait pu dire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9717" y="2684234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7317" y="2815470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84519" y="2440513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32119" y="2571749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407229" y="2824844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4027717" y="2318654"/>
            <a:ext cx="21771" cy="3374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0833" y="2834217"/>
            <a:ext cx="1284514" cy="26059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758545" y="3199795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943603" y="3387272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444349" y="3584123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845632" y="3855963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172203" y="4052813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935692" y="3930953"/>
            <a:ext cx="228600" cy="19685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9938667" y="3921578"/>
            <a:ext cx="228600" cy="19685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655632" y="4521502"/>
            <a:ext cx="783771" cy="131233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02126" y="1415145"/>
            <a:ext cx="9835245" cy="631371"/>
            <a:chOff x="702126" y="1415145"/>
            <a:chExt cx="9835245" cy="631371"/>
          </a:xfrm>
        </p:grpSpPr>
        <p:sp>
          <p:nvSpPr>
            <p:cNvPr id="30" name="Rectangle 29"/>
            <p:cNvSpPr/>
            <p:nvPr/>
          </p:nvSpPr>
          <p:spPr>
            <a:xfrm>
              <a:off x="702126" y="1415145"/>
              <a:ext cx="9835245" cy="631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34144" y="1545774"/>
              <a:ext cx="1500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Transversalité</a:t>
              </a:r>
              <a:endParaRPr lang="fr-FR" b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407234" y="154577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Latéralité</a:t>
              </a:r>
              <a:endParaRPr lang="fr-FR" b="1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584376" y="1534886"/>
              <a:ext cx="1015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Panoplie</a:t>
              </a:r>
              <a:endParaRPr lang="fr-FR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620008" y="154577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Chose</a:t>
              </a:r>
              <a:endParaRPr lang="fr-FR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448808" y="1534887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Segment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2786744" y="1643746"/>
              <a:ext cx="33745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7" name="Flèche droite 36"/>
            <p:cNvSpPr/>
            <p:nvPr/>
          </p:nvSpPr>
          <p:spPr>
            <a:xfrm>
              <a:off x="4898573" y="1643746"/>
              <a:ext cx="33745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6955972" y="1654631"/>
              <a:ext cx="33745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9" name="Flèche droite 38"/>
            <p:cNvSpPr/>
            <p:nvPr/>
          </p:nvSpPr>
          <p:spPr>
            <a:xfrm>
              <a:off x="8828313" y="1654633"/>
              <a:ext cx="33745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5987145" y="6041570"/>
            <a:ext cx="58622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Ce raisonnement serait fragile point par point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463251" y="5867399"/>
            <a:ext cx="4956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Mais HVL ne l’a pas dit 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25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14059" y="4125691"/>
            <a:ext cx="4942114" cy="25853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608501" y="324096"/>
            <a:ext cx="696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HVL s’est contenté de </a:t>
            </a:r>
            <a:r>
              <a:rPr lang="fr-FR" sz="4000" u="sng" dirty="0" smtClean="0">
                <a:solidFill>
                  <a:srgbClr val="0000CC"/>
                </a:solidFill>
              </a:rPr>
              <a:t>constater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9543" y="1828794"/>
            <a:ext cx="5018314" cy="33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5889171" y="2275110"/>
            <a:ext cx="435429" cy="3977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75858" y="3047995"/>
            <a:ext cx="70884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Il y a </a:t>
            </a:r>
            <a:r>
              <a:rPr lang="fr-FR" sz="2800" u="sng" dirty="0" smtClean="0"/>
              <a:t>deux millions d’années </a:t>
            </a:r>
            <a:r>
              <a:rPr lang="fr-FR" sz="2800" dirty="0" smtClean="0"/>
              <a:t>Homo était (déjà)</a:t>
            </a:r>
          </a:p>
          <a:p>
            <a:pPr algn="ctr"/>
            <a:endParaRPr lang="fr-FR" sz="2800" dirty="0" smtClean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Transversalisant</a:t>
            </a:r>
          </a:p>
          <a:p>
            <a:pPr algn="ctr"/>
            <a:r>
              <a:rPr lang="fr-FR" sz="2800" dirty="0" err="1" smtClean="0"/>
              <a:t>Latéralisant</a:t>
            </a:r>
            <a:endParaRPr lang="fr-FR" sz="2800" dirty="0" smtClean="0"/>
          </a:p>
          <a:p>
            <a:pPr algn="ctr"/>
            <a:r>
              <a:rPr lang="fr-FR" sz="2800" dirty="0" err="1" smtClean="0"/>
              <a:t>Panoplique</a:t>
            </a:r>
            <a:r>
              <a:rPr lang="fr-FR" sz="2800" dirty="0" smtClean="0"/>
              <a:t> (Protocolaire)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Orthogonalisant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Segmentarisant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72060" y="1284510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Aujourd’hui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>
            <a:off x="10896600" y="2285994"/>
            <a:ext cx="435429" cy="3977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23265" y="1828791"/>
            <a:ext cx="5018314" cy="331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1 5"/>
          <p:cNvSpPr/>
          <p:nvPr/>
        </p:nvSpPr>
        <p:spPr>
          <a:xfrm>
            <a:off x="9078686" y="4539338"/>
            <a:ext cx="2684177" cy="203288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C’est un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Constat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37322" y="1317164"/>
            <a:ext cx="29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Il y a deux millions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>
            <a:off x="816434" y="2285993"/>
            <a:ext cx="435429" cy="397738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1458137"/>
            <a:ext cx="239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5"/>
                </a:solidFill>
              </a:rPr>
              <a:t>Il y a quatre millions d’années</a:t>
            </a:r>
            <a:endParaRPr lang="fr-FR" sz="1400" dirty="0">
              <a:solidFill>
                <a:schemeClr val="accent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820402" y="6326692"/>
            <a:ext cx="120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Irréfutable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6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4672" y="136324"/>
            <a:ext cx="841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Métaphysicien puis </a:t>
            </a:r>
            <a:r>
              <a:rPr lang="fr-FR" sz="4000" dirty="0" err="1" smtClean="0">
                <a:solidFill>
                  <a:srgbClr val="FF0000"/>
                </a:solidFill>
              </a:rPr>
              <a:t>anthropogéniste</a:t>
            </a:r>
            <a:r>
              <a:rPr lang="fr-FR" sz="4000" dirty="0" smtClean="0">
                <a:solidFill>
                  <a:srgbClr val="FF0000"/>
                </a:solidFill>
              </a:rPr>
              <a:t> (*)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08506" y="1603285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7236" y="2413178"/>
            <a:ext cx="3046423" cy="61659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Un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accent5"/>
                </a:solidFill>
              </a:rPr>
              <a:t>« </a:t>
            </a:r>
            <a:r>
              <a:rPr lang="fr-FR" dirty="0" smtClean="0">
                <a:solidFill>
                  <a:srgbClr val="FF0000"/>
                </a:solidFill>
              </a:rPr>
              <a:t> Observateur</a:t>
            </a:r>
            <a:endParaRPr lang="fr-FR" dirty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974" y="2406591"/>
            <a:ext cx="5776855" cy="62318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Un « Métaphysicien </a:t>
            </a:r>
            <a:r>
              <a:rPr lang="fr-FR" dirty="0" smtClean="0">
                <a:solidFill>
                  <a:srgbClr val="FF0000"/>
                </a:solidFill>
              </a:rPr>
              <a:t>Observateur </a:t>
            </a:r>
            <a:r>
              <a:rPr lang="fr-FR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2780" y="1472728"/>
            <a:ext cx="1204322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Jésuite (10 ans)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1709" y="3096128"/>
            <a:ext cx="45719" cy="271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" y="3988421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37377" y="3029776"/>
            <a:ext cx="6527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</a:t>
            </a:r>
          </a:p>
          <a:p>
            <a:r>
              <a:rPr lang="fr-FR" sz="1200" dirty="0" smtClean="0"/>
              <a:t>(8 ans)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006645" y="1198092"/>
            <a:ext cx="12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(17 à 27  ans)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91885" y="6333363"/>
            <a:ext cx="470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(*) Voir texte « De la métaphysique à l’anthropogénie » (2007)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4539030" y="1468606"/>
            <a:ext cx="679741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accent5"/>
                </a:solidFill>
              </a:rPr>
              <a:t>4 enfants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62975" y="1255486"/>
            <a:ext cx="116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Philo Photo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62004" y="4003288"/>
            <a:ext cx="30423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Explication du MONDE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ar la « pure force de l’esprit »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Raisonnements </a:t>
            </a:r>
            <a:r>
              <a:rPr lang="fr-FR" b="1" dirty="0" smtClean="0">
                <a:solidFill>
                  <a:srgbClr val="0000CC"/>
                </a:solidFill>
              </a:rPr>
              <a:t>DEDUCTIFS</a:t>
            </a:r>
          </a:p>
          <a:p>
            <a:pPr algn="ctr"/>
            <a:r>
              <a:rPr lang="fr-FR" dirty="0" smtClean="0"/>
              <a:t>à partir d’idées</a:t>
            </a:r>
          </a:p>
          <a:p>
            <a:pPr algn="ctr"/>
            <a:r>
              <a:rPr lang="fr-FR" dirty="0" smtClean="0"/>
              <a:t>(validés par l’observation)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8265907" y="3988421"/>
            <a:ext cx="27381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Explication du MONDE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ar « analyse des faits »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Raisonnements </a:t>
            </a:r>
            <a:r>
              <a:rPr lang="fr-FR" b="1" dirty="0" smtClean="0">
                <a:solidFill>
                  <a:srgbClr val="0000CC"/>
                </a:solidFill>
              </a:rPr>
              <a:t>INDUCTIFS</a:t>
            </a:r>
          </a:p>
          <a:p>
            <a:pPr algn="ctr"/>
            <a:r>
              <a:rPr lang="fr-FR" dirty="0" smtClean="0"/>
              <a:t>à partir d’</a:t>
            </a:r>
            <a:r>
              <a:rPr lang="fr-FR" dirty="0" smtClean="0">
                <a:solidFill>
                  <a:srgbClr val="FF0000"/>
                </a:solidFill>
              </a:rPr>
              <a:t>observations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46346" y="961476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(62 ans)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97092" y="149488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(87 ans)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0131115" y="1594818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716247" y="1247020"/>
            <a:ext cx="146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Anthropogénie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085891" y="995345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(81 ans)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5725884" y="5845623"/>
            <a:ext cx="37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 métaphysique ne permet pas assez</a:t>
            </a:r>
          </a:p>
          <a:p>
            <a:pPr algn="ctr"/>
            <a:r>
              <a:rPr lang="fr-FR" dirty="0" smtClean="0"/>
              <a:t> de « mordre » sur le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393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0394" y="280552"/>
            <a:ext cx="808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Troisième référentiel – Le signe (suite)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3936" y="2886573"/>
            <a:ext cx="86553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accent5"/>
                </a:solidFill>
              </a:rPr>
              <a:t>Emergence de la technique</a:t>
            </a:r>
          </a:p>
          <a:p>
            <a:pPr algn="ctr"/>
            <a:r>
              <a:rPr lang="fr-FR" sz="6000" dirty="0" smtClean="0">
                <a:solidFill>
                  <a:schemeClr val="accent5"/>
                </a:solidFill>
              </a:rPr>
              <a:t>(et de la sémiotique)</a:t>
            </a:r>
          </a:p>
        </p:txBody>
      </p:sp>
    </p:spTree>
    <p:extLst>
      <p:ext uri="{BB962C8B-B14F-4D97-AF65-F5344CB8AC3E}">
        <p14:creationId xmlns:p14="http://schemas.microsoft.com/office/powerpoint/2010/main" val="757880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53" y="2047777"/>
            <a:ext cx="2752725" cy="25431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8118" y="4761573"/>
            <a:ext cx="31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Corbeau de </a:t>
            </a:r>
            <a:r>
              <a:rPr lang="fr-FR" dirty="0" smtClean="0"/>
              <a:t>Nouvelle-Calédonie</a:t>
            </a:r>
          </a:p>
          <a:p>
            <a:pPr algn="ctr"/>
            <a:r>
              <a:rPr lang="fr-FR" dirty="0" smtClean="0"/>
              <a:t>avec </a:t>
            </a:r>
            <a:r>
              <a:rPr lang="fr-FR" dirty="0"/>
              <a:t>un </a:t>
            </a:r>
            <a:r>
              <a:rPr lang="fr-FR" b="1" dirty="0">
                <a:solidFill>
                  <a:srgbClr val="FF0000"/>
                </a:solidFill>
              </a:rPr>
              <a:t>crochet</a:t>
            </a:r>
            <a:r>
              <a:rPr lang="fr-FR" dirty="0"/>
              <a:t> qu'il a fabriqué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36" y="2048555"/>
            <a:ext cx="3379892" cy="25423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08267" y="4757857"/>
            <a:ext cx="333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Chimpanzé </a:t>
            </a:r>
            <a:r>
              <a:rPr lang="fr-FR" dirty="0"/>
              <a:t>utilisant une </a:t>
            </a:r>
            <a:r>
              <a:rPr lang="fr-FR" b="1" dirty="0" smtClean="0">
                <a:solidFill>
                  <a:srgbClr val="FF0000"/>
                </a:solidFill>
              </a:rPr>
              <a:t>baguette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pour pêcher les fourmis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2495" y="280552"/>
            <a:ext cx="1105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L’INSTRUMENT (animal) n’est pas encore un OUTIL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9" name="Imag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71" y="2047777"/>
            <a:ext cx="2618371" cy="25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645472" y="4757855"/>
            <a:ext cx="244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Chimpanzé </a:t>
            </a:r>
            <a:r>
              <a:rPr lang="fr-FR" dirty="0"/>
              <a:t>utilisant </a:t>
            </a:r>
            <a:r>
              <a:rPr lang="fr-FR" dirty="0" smtClean="0"/>
              <a:t>une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pierre</a:t>
            </a:r>
            <a:r>
              <a:rPr lang="fr-FR" dirty="0" smtClean="0"/>
              <a:t> pour casser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625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3841445" y="1507067"/>
            <a:ext cx="8467" cy="4775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1271" y="1761067"/>
            <a:ext cx="6595533" cy="236802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39573" y="411180"/>
            <a:ext cx="390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mtClean="0">
                <a:solidFill>
                  <a:srgbClr val="FF0000"/>
                </a:solidFill>
              </a:rPr>
              <a:t>Les outils </a:t>
            </a:r>
            <a:r>
              <a:rPr lang="fr-FR" sz="4000" dirty="0" smtClean="0">
                <a:solidFill>
                  <a:srgbClr val="FF0000"/>
                </a:solidFill>
              </a:rPr>
              <a:t>(Homo)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750" y="2153709"/>
            <a:ext cx="2171700" cy="15049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Instrument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8588379" y="2107146"/>
            <a:ext cx="2171700" cy="15049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Outil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5006979" y="1990725"/>
            <a:ext cx="2162175" cy="1895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Instruments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Organisés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PANOPLIES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Et en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PROTOCOLE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47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73022"/>
            <a:ext cx="18923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073654" y="4391025"/>
            <a:ext cx="1938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Segment</a:t>
            </a:r>
            <a:r>
              <a:rPr lang="fr-FR" dirty="0" smtClean="0"/>
              <a:t> matériel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Segment</a:t>
            </a:r>
            <a:r>
              <a:rPr lang="fr-FR" dirty="0" smtClean="0"/>
              <a:t> de temps</a:t>
            </a:r>
          </a:p>
          <a:p>
            <a:pPr algn="ctr"/>
            <a:r>
              <a:rPr lang="fr-FR" dirty="0" smtClean="0"/>
              <a:t>Panoplies</a:t>
            </a:r>
          </a:p>
          <a:p>
            <a:pPr algn="ctr"/>
            <a:r>
              <a:rPr lang="fr-FR" dirty="0" smtClean="0"/>
              <a:t>Protocoles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3453773" y="2558521"/>
            <a:ext cx="1038225" cy="695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7359654" y="2550058"/>
            <a:ext cx="1038225" cy="695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04925" y="3906309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Pierre « isolée »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4" y="4391024"/>
            <a:ext cx="2257425" cy="145710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758771" y="4281191"/>
            <a:ext cx="1727589" cy="279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Panoplie d’outils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9" y="5763115"/>
            <a:ext cx="2232895" cy="8460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21940" y="1314887"/>
            <a:ext cx="60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Point de départ de la TECHNIQUE (La PANOPLIE + PROTOCOLE)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14157" y="5757332"/>
            <a:ext cx="27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Une simple pierre isolée,</a:t>
            </a:r>
          </a:p>
          <a:p>
            <a:pPr algn="ctr"/>
            <a:r>
              <a:rPr lang="fr-FR" dirty="0"/>
              <a:t>m</a:t>
            </a:r>
            <a:r>
              <a:rPr lang="fr-FR" dirty="0" smtClean="0"/>
              <a:t>ême tranchante, reste un</a:t>
            </a:r>
          </a:p>
          <a:p>
            <a:pPr algn="ctr"/>
            <a:r>
              <a:rPr lang="fr-FR" dirty="0" smtClean="0"/>
              <a:t>instrument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993845" y="1496177"/>
            <a:ext cx="8467" cy="4775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699927" y="1507063"/>
            <a:ext cx="8467" cy="4775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30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10898" y="411180"/>
            <a:ext cx="5559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Définition de la technique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(Outils, Ustensile, Armes)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7" y="3648997"/>
            <a:ext cx="2257425" cy="14893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9747" y="2961102"/>
            <a:ext cx="279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 y a deux millions d’années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1215" y="5434912"/>
            <a:ext cx="25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PANOPLIE + PROTOCOLE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992417" y="2619632"/>
            <a:ext cx="4226011" cy="3531977"/>
            <a:chOff x="7018642" y="2619632"/>
            <a:chExt cx="4226011" cy="3531977"/>
          </a:xfrm>
        </p:grpSpPr>
        <p:grpSp>
          <p:nvGrpSpPr>
            <p:cNvPr id="13" name="Groupe 12"/>
            <p:cNvGrpSpPr/>
            <p:nvPr/>
          </p:nvGrpSpPr>
          <p:grpSpPr>
            <a:xfrm>
              <a:off x="7018642" y="2619632"/>
              <a:ext cx="4226011" cy="3348870"/>
              <a:chOff x="7339914" y="3880372"/>
              <a:chExt cx="2829697" cy="208813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1945" y="3885651"/>
                <a:ext cx="2773480" cy="20828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339914" y="3880372"/>
                <a:ext cx="2829697" cy="77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8741127" y="2975230"/>
              <a:ext cx="12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Aujourd’hui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026652" y="5782277"/>
              <a:ext cx="2505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PANOPLIE + PROTOCOLE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86612" y="6377671"/>
            <a:ext cx="7572934" cy="3462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même définition de la technique est valable depuis 2 millions d’années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8995" y="1736714"/>
            <a:ext cx="7006281" cy="914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TECHNIQUE </a:t>
            </a:r>
            <a:r>
              <a:rPr lang="fr-FR" dirty="0">
                <a:solidFill>
                  <a:schemeClr val="bg1"/>
                </a:solidFill>
              </a:rPr>
              <a:t>apparaît avec </a:t>
            </a: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dirty="0" smtClean="0">
                <a:solidFill>
                  <a:schemeClr val="bg1"/>
                </a:solidFill>
              </a:rPr>
              <a:t>OUTILS (USTENSILES, ARMES)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{ C.à.d. avec les INSTRUMENTS </a:t>
            </a:r>
            <a:r>
              <a:rPr lang="fr-FR" sz="1600" dirty="0">
                <a:solidFill>
                  <a:schemeClr val="bg1"/>
                </a:solidFill>
              </a:rPr>
              <a:t>organisés en </a:t>
            </a:r>
            <a:r>
              <a:rPr lang="fr-FR" sz="1600" b="1" dirty="0">
                <a:solidFill>
                  <a:schemeClr val="bg1"/>
                </a:solidFill>
              </a:rPr>
              <a:t>PANOPLIES et </a:t>
            </a:r>
            <a:r>
              <a:rPr lang="fr-FR" sz="1600" b="1" dirty="0" smtClean="0">
                <a:solidFill>
                  <a:schemeClr val="bg1"/>
                </a:solidFill>
              </a:rPr>
              <a:t>PROTOCOLES </a:t>
            </a:r>
            <a:r>
              <a:rPr lang="fr-FR" sz="1600" dirty="0" smtClean="0">
                <a:solidFill>
                  <a:schemeClr val="bg1"/>
                </a:solidFill>
              </a:rPr>
              <a:t>}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537686" y="296109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Demain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537686" y="3761371"/>
            <a:ext cx="9124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fr-FR" sz="1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0049" y="6389914"/>
            <a:ext cx="2625265" cy="326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Mais l’IA ?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2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58496" y="6089454"/>
            <a:ext cx="3062028" cy="510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DIGITALISATION DU MILIEU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8720" y="411180"/>
            <a:ext cx="8703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Quel est le fondement de la Technique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52898" y="1767017"/>
            <a:ext cx="515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5"/>
                </a:solidFill>
              </a:rPr>
              <a:t>PANOPLIE   +   PROTOCOLE</a:t>
            </a:r>
            <a:endParaRPr lang="fr-FR" sz="3600" dirty="0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48931" y="3188043"/>
            <a:ext cx="309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Collection de Portion d’Univers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04932" y="3192159"/>
            <a:ext cx="309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Collection de Portion de Temps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80959" y="4131279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SEGMENTS d’Univers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1982" y="4135395"/>
            <a:ext cx="221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SEGMENTS de Temps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58496" y="5169252"/>
            <a:ext cx="3065418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  SEGMENT  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5546504" y="2594919"/>
            <a:ext cx="484632" cy="2483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452898" y="2413348"/>
            <a:ext cx="5156476" cy="200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320524" y="5022185"/>
            <a:ext cx="3131670" cy="1113719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Invention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fondamentale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d’Homo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631474" y="4432663"/>
            <a:ext cx="1341120" cy="73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514018" y="4484914"/>
            <a:ext cx="1314993" cy="68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729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64912" y="411180"/>
            <a:ext cx="632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Homo a inventé le SEGMENT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70231" y="2014152"/>
            <a:ext cx="3133550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LES GRANDS SINGES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1362" y="2916192"/>
            <a:ext cx="1732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5"/>
                </a:solidFill>
              </a:rPr>
              <a:t>Ils brisent</a:t>
            </a:r>
          </a:p>
          <a:p>
            <a:pPr algn="ctr"/>
            <a:r>
              <a:rPr lang="fr-FR" sz="2400" dirty="0" smtClean="0">
                <a:solidFill>
                  <a:schemeClr val="accent5"/>
                </a:solidFill>
              </a:rPr>
              <a:t>Ils arrachent</a:t>
            </a:r>
            <a:endParaRPr lang="fr-FR" sz="2400" dirty="0">
              <a:solidFill>
                <a:schemeClr val="accent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97832" y="4118923"/>
            <a:ext cx="2954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5"/>
                </a:solidFill>
              </a:rPr>
              <a:t>Ils ne coupent </a:t>
            </a:r>
            <a:r>
              <a:rPr lang="fr-FR" sz="2400" b="1" dirty="0" smtClean="0">
                <a:solidFill>
                  <a:srgbClr val="FF0000"/>
                </a:solidFill>
              </a:rPr>
              <a:t>pas</a:t>
            </a:r>
          </a:p>
          <a:p>
            <a:pPr algn="ctr"/>
            <a:r>
              <a:rPr lang="fr-FR" sz="2400" dirty="0" smtClean="0">
                <a:solidFill>
                  <a:schemeClr val="accent5"/>
                </a:solidFill>
              </a:rPr>
              <a:t>Ils ne découpent </a:t>
            </a:r>
            <a:r>
              <a:rPr lang="fr-FR" sz="2400" b="1" dirty="0" smtClean="0">
                <a:solidFill>
                  <a:srgbClr val="FF0000"/>
                </a:solidFill>
              </a:rPr>
              <a:t>pas</a:t>
            </a:r>
          </a:p>
          <a:p>
            <a:pPr algn="ctr"/>
            <a:r>
              <a:rPr lang="fr-FR" sz="2400" dirty="0">
                <a:solidFill>
                  <a:schemeClr val="accent5"/>
                </a:solidFill>
              </a:rPr>
              <a:t>Ils ne segmentent </a:t>
            </a:r>
            <a:r>
              <a:rPr lang="fr-FR" sz="2400" b="1" dirty="0" smtClean="0">
                <a:solidFill>
                  <a:srgbClr val="FF0000"/>
                </a:solidFill>
              </a:rPr>
              <a:t>pas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6540" y="2030625"/>
            <a:ext cx="1191352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HOMO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72200" y="2887361"/>
            <a:ext cx="272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5"/>
                </a:solidFill>
              </a:rPr>
              <a:t>Il coupe / Il découpe</a:t>
            </a:r>
          </a:p>
          <a:p>
            <a:pPr algn="ctr"/>
            <a:r>
              <a:rPr lang="fr-FR" sz="2400" dirty="0">
                <a:solidFill>
                  <a:schemeClr val="accent5"/>
                </a:solidFill>
              </a:rPr>
              <a:t>Il</a:t>
            </a:r>
            <a:r>
              <a:rPr lang="fr-FR" sz="3600" b="1" dirty="0" smtClean="0">
                <a:solidFill>
                  <a:schemeClr val="accent5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SEGMENTE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7" y="4118923"/>
            <a:ext cx="4540058" cy="22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4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5486" y="4339532"/>
            <a:ext cx="5704114" cy="1723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429761" y="1223918"/>
            <a:ext cx="5719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fr-FR" altLang="fr-FR" sz="2400" dirty="0" err="1">
                <a:solidFill>
                  <a:schemeClr val="accent5"/>
                </a:solidFill>
                <a:latin typeface="+mn-lt"/>
              </a:rPr>
              <a:t>Segmentum</a:t>
            </a:r>
            <a:r>
              <a:rPr kumimoji="0" lang="fr-FR" altLang="fr-FR" sz="2400" dirty="0">
                <a:solidFill>
                  <a:schemeClr val="accent5"/>
                </a:solidFill>
                <a:latin typeface="+mn-lt"/>
              </a:rPr>
              <a:t> ("</a:t>
            </a:r>
            <a:r>
              <a:rPr kumimoji="0" lang="fr-FR" altLang="fr-FR" sz="2400" dirty="0" err="1">
                <a:solidFill>
                  <a:schemeClr val="accent5"/>
                </a:solidFill>
                <a:latin typeface="+mn-lt"/>
              </a:rPr>
              <a:t>secare</a:t>
            </a:r>
            <a:r>
              <a:rPr kumimoji="0" lang="fr-FR" altLang="fr-FR" sz="2400" dirty="0">
                <a:solidFill>
                  <a:schemeClr val="accent5"/>
                </a:solidFill>
                <a:latin typeface="+mn-lt"/>
              </a:rPr>
              <a:t>", couper)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dirty="0">
                <a:solidFill>
                  <a:schemeClr val="accent5"/>
                </a:solidFill>
                <a:latin typeface="+mn-lt"/>
              </a:rPr>
              <a:t>C’est le résultat d’une coupure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400" dirty="0">
                <a:solidFill>
                  <a:schemeClr val="accent5"/>
                </a:solidFill>
                <a:latin typeface="+mn-lt"/>
              </a:rPr>
              <a:t>C’est une portion, une « découpe » d’univers</a:t>
            </a:r>
          </a:p>
        </p:txBody>
      </p:sp>
      <p:sp>
        <p:nvSpPr>
          <p:cNvPr id="17412" name="ZoneTexte 5"/>
          <p:cNvSpPr txBox="1">
            <a:spLocks noChangeArrowheads="1"/>
          </p:cNvSpPr>
          <p:nvPr/>
        </p:nvSpPr>
        <p:spPr bwMode="auto">
          <a:xfrm>
            <a:off x="8019895" y="2880269"/>
            <a:ext cx="300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 dirty="0">
                <a:solidFill>
                  <a:schemeClr val="accent5"/>
                </a:solidFill>
                <a:latin typeface="+mn-lt"/>
              </a:rPr>
              <a:t>Exemple Morceau de bois</a:t>
            </a:r>
          </a:p>
        </p:txBody>
      </p:sp>
      <p:sp>
        <p:nvSpPr>
          <p:cNvPr id="17413" name="ZoneTexte 9"/>
          <p:cNvSpPr txBox="1">
            <a:spLocks noChangeArrowheads="1"/>
          </p:cNvSpPr>
          <p:nvPr/>
        </p:nvSpPr>
        <p:spPr bwMode="auto">
          <a:xfrm>
            <a:off x="7930753" y="3653028"/>
            <a:ext cx="3905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>
                <a:solidFill>
                  <a:schemeClr val="accent5"/>
                </a:solidFill>
                <a:latin typeface="+mn-lt"/>
              </a:rPr>
              <a:t>Morceau de bois Coupé / Découpé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3071813" y="2929731"/>
            <a:ext cx="4608512" cy="299056"/>
          </a:xfrm>
          <a:prstGeom prst="rect">
            <a:avLst/>
          </a:prstGeom>
          <a:solidFill>
            <a:srgbClr val="99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071814" y="3697826"/>
            <a:ext cx="4608512" cy="390378"/>
            <a:chOff x="3071814" y="3795799"/>
            <a:chExt cx="4608512" cy="640705"/>
          </a:xfrm>
        </p:grpSpPr>
        <p:sp>
          <p:nvSpPr>
            <p:cNvPr id="17431" name="Rectangle 6"/>
            <p:cNvSpPr>
              <a:spLocks noChangeArrowheads="1"/>
            </p:cNvSpPr>
            <p:nvPr/>
          </p:nvSpPr>
          <p:spPr bwMode="auto">
            <a:xfrm>
              <a:off x="3071814" y="3795799"/>
              <a:ext cx="1087437" cy="636063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2" name="Rectangle 7"/>
            <p:cNvSpPr>
              <a:spLocks noChangeArrowheads="1"/>
            </p:cNvSpPr>
            <p:nvPr/>
          </p:nvSpPr>
          <p:spPr bwMode="auto">
            <a:xfrm>
              <a:off x="4287838" y="3795799"/>
              <a:ext cx="2176462" cy="636063"/>
            </a:xfrm>
            <a:prstGeom prst="rect">
              <a:avLst/>
            </a:prstGeom>
            <a:solidFill>
              <a:srgbClr val="99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3" name="Rectangle 8"/>
            <p:cNvSpPr>
              <a:spLocks noChangeArrowheads="1"/>
            </p:cNvSpPr>
            <p:nvPr/>
          </p:nvSpPr>
          <p:spPr bwMode="auto">
            <a:xfrm>
              <a:off x="6592889" y="3800438"/>
              <a:ext cx="1087437" cy="636066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solidFill>
                  <a:schemeClr val="accent5"/>
                </a:solidFill>
                <a:latin typeface="+mn-lt"/>
              </a:endParaRPr>
            </a:p>
          </p:txBody>
        </p:sp>
      </p:grpSp>
      <p:cxnSp>
        <p:nvCxnSpPr>
          <p:cNvPr id="17434" name="Connecteur droit 20"/>
          <p:cNvCxnSpPr>
            <a:cxnSpLocks noChangeShapeType="1"/>
          </p:cNvCxnSpPr>
          <p:nvPr/>
        </p:nvCxnSpPr>
        <p:spPr bwMode="auto">
          <a:xfrm>
            <a:off x="4222750" y="3280446"/>
            <a:ext cx="0" cy="210783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Connecteur droit 21"/>
          <p:cNvCxnSpPr>
            <a:cxnSpLocks noChangeShapeType="1"/>
          </p:cNvCxnSpPr>
          <p:nvPr/>
        </p:nvCxnSpPr>
        <p:spPr bwMode="auto">
          <a:xfrm>
            <a:off x="6527800" y="3280446"/>
            <a:ext cx="0" cy="210783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4049296" y="324096"/>
            <a:ext cx="588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Qu’est-ce qu’un segment ?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3061171" y="5495418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6633046" y="5470704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071814" y="5098393"/>
            <a:ext cx="1087437" cy="403965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87838" y="4870030"/>
            <a:ext cx="2176462" cy="403965"/>
          </a:xfrm>
          <a:prstGeom prst="rect">
            <a:avLst/>
          </a:prstGeom>
          <a:solidFill>
            <a:srgbClr val="99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592889" y="5098393"/>
            <a:ext cx="1087437" cy="403965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5047821" y="4339532"/>
            <a:ext cx="654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ceci</a:t>
            </a:r>
          </a:p>
        </p:txBody>
      </p:sp>
      <p:cxnSp>
        <p:nvCxnSpPr>
          <p:cNvPr id="19" name="Connecteur droit 22"/>
          <p:cNvCxnSpPr>
            <a:cxnSpLocks noChangeShapeType="1"/>
          </p:cNvCxnSpPr>
          <p:nvPr/>
        </p:nvCxnSpPr>
        <p:spPr bwMode="auto">
          <a:xfrm>
            <a:off x="4222750" y="5546068"/>
            <a:ext cx="0" cy="152199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23"/>
          <p:cNvCxnSpPr>
            <a:cxnSpLocks noChangeShapeType="1"/>
          </p:cNvCxnSpPr>
          <p:nvPr/>
        </p:nvCxnSpPr>
        <p:spPr bwMode="auto">
          <a:xfrm>
            <a:off x="6527800" y="5395207"/>
            <a:ext cx="0" cy="151864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9"/>
          <p:cNvSpPr txBox="1">
            <a:spLocks noChangeArrowheads="1"/>
          </p:cNvSpPr>
          <p:nvPr/>
        </p:nvSpPr>
        <p:spPr bwMode="auto">
          <a:xfrm>
            <a:off x="8628989" y="4870031"/>
            <a:ext cx="2508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 dirty="0" smtClean="0">
                <a:solidFill>
                  <a:srgbClr val="FF0000"/>
                </a:solidFill>
                <a:latin typeface="+mn-lt"/>
              </a:rPr>
              <a:t>Premier pas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b="1" dirty="0" smtClean="0">
                <a:solidFill>
                  <a:srgbClr val="FF0000"/>
                </a:solidFill>
                <a:latin typeface="+mn-lt"/>
              </a:rPr>
              <a:t>de la DIGITALISATION</a:t>
            </a:r>
            <a:endParaRPr kumimoji="0" lang="fr-FR" altLang="fr-FR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40" y="1283789"/>
            <a:ext cx="2169973" cy="1596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22910" y="6183083"/>
            <a:ext cx="3528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Couple SEGMENT / NON-SEGMENT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648" y="2083526"/>
            <a:ext cx="3465822" cy="30218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049296" y="324096"/>
            <a:ext cx="4795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Fécondité du segment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445546" y="2455310"/>
            <a:ext cx="2747386" cy="1300323"/>
            <a:chOff x="3071814" y="4170137"/>
            <a:chExt cx="4608512" cy="720725"/>
          </a:xfrm>
        </p:grpSpPr>
        <p:sp>
          <p:nvSpPr>
            <p:cNvPr id="17431" name="Rectangle 6"/>
            <p:cNvSpPr>
              <a:spLocks noChangeArrowheads="1"/>
            </p:cNvSpPr>
            <p:nvPr/>
          </p:nvSpPr>
          <p:spPr bwMode="auto">
            <a:xfrm>
              <a:off x="3071814" y="4346350"/>
              <a:ext cx="1087437" cy="217487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2" name="Rectangle 7"/>
            <p:cNvSpPr>
              <a:spLocks noChangeArrowheads="1"/>
            </p:cNvSpPr>
            <p:nvPr/>
          </p:nvSpPr>
          <p:spPr bwMode="auto">
            <a:xfrm>
              <a:off x="4287838" y="4346350"/>
              <a:ext cx="2176462" cy="217487"/>
            </a:xfrm>
            <a:prstGeom prst="rect">
              <a:avLst/>
            </a:prstGeom>
            <a:solidFill>
              <a:srgbClr val="99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3" name="Rectangle 8"/>
            <p:cNvSpPr>
              <a:spLocks noChangeArrowheads="1"/>
            </p:cNvSpPr>
            <p:nvPr/>
          </p:nvSpPr>
          <p:spPr bwMode="auto">
            <a:xfrm>
              <a:off x="6592889" y="4347936"/>
              <a:ext cx="1087437" cy="217488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cxnSp>
          <p:nvCxnSpPr>
            <p:cNvPr id="17434" name="Connecteur droit 20"/>
            <p:cNvCxnSpPr>
              <a:cxnSpLocks noChangeShapeType="1"/>
            </p:cNvCxnSpPr>
            <p:nvPr/>
          </p:nvCxnSpPr>
          <p:spPr bwMode="auto">
            <a:xfrm>
              <a:off x="4222750" y="4170137"/>
              <a:ext cx="0" cy="72072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5" name="Connecteur droit 21"/>
            <p:cNvCxnSpPr>
              <a:cxnSpLocks noChangeShapeType="1"/>
            </p:cNvCxnSpPr>
            <p:nvPr/>
          </p:nvCxnSpPr>
          <p:spPr bwMode="auto">
            <a:xfrm>
              <a:off x="6527800" y="4170137"/>
              <a:ext cx="0" cy="72072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1439201" y="4177645"/>
            <a:ext cx="64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3568590" y="4162399"/>
            <a:ext cx="64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5546" y="3791843"/>
            <a:ext cx="648281" cy="390083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170484" y="3650966"/>
            <a:ext cx="1297508" cy="390083"/>
          </a:xfrm>
          <a:prstGeom prst="rect">
            <a:avLst/>
          </a:prstGeom>
          <a:solidFill>
            <a:srgbClr val="99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544651" y="3791843"/>
            <a:ext cx="648281" cy="390083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2623551" y="3404139"/>
            <a:ext cx="390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ceci</a:t>
            </a:r>
          </a:p>
        </p:txBody>
      </p:sp>
      <p:cxnSp>
        <p:nvCxnSpPr>
          <p:cNvPr id="19" name="Connecteur droit 22"/>
          <p:cNvCxnSpPr>
            <a:cxnSpLocks noChangeShapeType="1"/>
          </p:cNvCxnSpPr>
          <p:nvPr/>
        </p:nvCxnSpPr>
        <p:spPr bwMode="auto">
          <a:xfrm>
            <a:off x="2131682" y="3852972"/>
            <a:ext cx="0" cy="93892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23"/>
          <p:cNvCxnSpPr>
            <a:cxnSpLocks noChangeShapeType="1"/>
          </p:cNvCxnSpPr>
          <p:nvPr/>
        </p:nvCxnSpPr>
        <p:spPr bwMode="auto">
          <a:xfrm>
            <a:off x="3505848" y="3759906"/>
            <a:ext cx="0" cy="936852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13"/>
          <p:cNvSpPr txBox="1">
            <a:spLocks noChangeArrowheads="1"/>
          </p:cNvSpPr>
          <p:nvPr/>
        </p:nvSpPr>
        <p:spPr bwMode="auto">
          <a:xfrm>
            <a:off x="2471140" y="2528926"/>
            <a:ext cx="7314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Segment</a:t>
            </a:r>
            <a:endParaRPr kumimoji="0" lang="fr-FR" altLang="fr-FR" sz="1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585" y="1735186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Chose (matérielle)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463937" y="2488485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Panoplie (de choses / segments)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468287" y="3267897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Protocole (segments de temps)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490057" y="4047309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Woruld</a:t>
            </a:r>
            <a:r>
              <a:rPr lang="fr-FR" dirty="0" smtClean="0"/>
              <a:t> (Milieu d’Homo)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485700" y="4791897"/>
            <a:ext cx="3666309" cy="56605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Signe ?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>
            <a:stCxn id="4" idx="3"/>
            <a:endCxn id="5" idx="1"/>
          </p:cNvCxnSpPr>
          <p:nvPr/>
        </p:nvCxnSpPr>
        <p:spPr>
          <a:xfrm flipV="1">
            <a:off x="4604470" y="2018215"/>
            <a:ext cx="1855115" cy="157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" idx="3"/>
            <a:endCxn id="26" idx="1"/>
          </p:cNvCxnSpPr>
          <p:nvPr/>
        </p:nvCxnSpPr>
        <p:spPr>
          <a:xfrm flipV="1">
            <a:off x="4604470" y="2771514"/>
            <a:ext cx="1859467" cy="82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" idx="3"/>
            <a:endCxn id="27" idx="1"/>
          </p:cNvCxnSpPr>
          <p:nvPr/>
        </p:nvCxnSpPr>
        <p:spPr>
          <a:xfrm flipV="1">
            <a:off x="4604470" y="3550926"/>
            <a:ext cx="1863817" cy="43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4" idx="3"/>
            <a:endCxn id="29" idx="1"/>
          </p:cNvCxnSpPr>
          <p:nvPr/>
        </p:nvCxnSpPr>
        <p:spPr>
          <a:xfrm>
            <a:off x="4604470" y="3594463"/>
            <a:ext cx="1885587" cy="73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4" idx="3"/>
            <a:endCxn id="30" idx="1"/>
          </p:cNvCxnSpPr>
          <p:nvPr/>
        </p:nvCxnSpPr>
        <p:spPr>
          <a:xfrm>
            <a:off x="4604470" y="3594463"/>
            <a:ext cx="1881230" cy="148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445197" y="1682932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Segment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15882" y="5910939"/>
            <a:ext cx="864852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Un SEGMENT peut en appeler un autre par un lien </a:t>
            </a:r>
            <a:r>
              <a:rPr lang="fr-FR" sz="2000" smtClean="0"/>
              <a:t>TECHNIQUE </a:t>
            </a:r>
            <a:r>
              <a:rPr lang="fr-FR" sz="2000" smtClean="0"/>
              <a:t>ou </a:t>
            </a:r>
            <a:r>
              <a:rPr lang="fr-FR" sz="2000" dirty="0" smtClean="0"/>
              <a:t>SEMIOTIQUE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138648" y="5115969"/>
            <a:ext cx="3528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Couple SEGMENT / NON-SEGMENT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29990" y="2117875"/>
            <a:ext cx="2530811" cy="143086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819199" y="324096"/>
            <a:ext cx="6566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Définition du Signe (3) par HVL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909" y="2270278"/>
            <a:ext cx="2529840" cy="14308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SEGMENT</a:t>
            </a:r>
          </a:p>
          <a:p>
            <a:pPr algn="ctr"/>
            <a:r>
              <a:rPr lang="fr-FR" sz="2400" b="1" dirty="0" err="1" smtClean="0"/>
              <a:t>Thématiseur</a:t>
            </a:r>
            <a:endParaRPr lang="fr-FR" sz="2400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8977590" y="2270278"/>
            <a:ext cx="2530811" cy="143086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SEGMENT</a:t>
            </a:r>
          </a:p>
          <a:p>
            <a:pPr algn="ctr"/>
            <a:r>
              <a:rPr lang="fr-FR" sz="2400" dirty="0" smtClean="0"/>
              <a:t>Thématisé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367838" y="996982"/>
            <a:ext cx="312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Depuis deux millions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57824" y="3878465"/>
            <a:ext cx="2863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Un SIGNE est un</a:t>
            </a:r>
          </a:p>
          <a:p>
            <a:pPr algn="ctr"/>
            <a:r>
              <a:rPr lang="fr-FR" dirty="0" err="1" smtClean="0">
                <a:solidFill>
                  <a:schemeClr val="accent5"/>
                </a:solidFill>
              </a:rPr>
              <a:t>Thématiseur</a:t>
            </a:r>
            <a:r>
              <a:rPr lang="fr-FR" dirty="0" smtClean="0">
                <a:solidFill>
                  <a:schemeClr val="accent5"/>
                </a:solidFill>
              </a:rPr>
              <a:t> / Thématisant </a:t>
            </a:r>
            <a:endParaRPr lang="fr-FR" dirty="0">
              <a:solidFill>
                <a:schemeClr val="accent5"/>
              </a:solidFill>
            </a:endParaRPr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PUR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04589" y="1976841"/>
            <a:ext cx="3770328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Un SIGNE est un SEGMENT (d’Univers)</a:t>
            </a:r>
          </a:p>
          <a:p>
            <a:pPr algn="ctr"/>
            <a:r>
              <a:rPr lang="fr-FR" dirty="0"/>
              <a:t>q</a:t>
            </a:r>
            <a:r>
              <a:rPr lang="fr-FR" dirty="0" smtClean="0"/>
              <a:t>ui en raison de liens divers</a:t>
            </a:r>
          </a:p>
          <a:p>
            <a:pPr algn="ctr"/>
            <a:r>
              <a:rPr lang="fr-FR" dirty="0"/>
              <a:t>t</a:t>
            </a:r>
            <a:r>
              <a:rPr lang="fr-FR" dirty="0" smtClean="0"/>
              <a:t>hématise un ou plusieurs autres</a:t>
            </a:r>
          </a:p>
          <a:p>
            <a:pPr algn="ctr"/>
            <a:r>
              <a:rPr lang="fr-FR" dirty="0" smtClean="0"/>
              <a:t>SEGMENTS (d’Univers)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t en tant que signe,</a:t>
            </a:r>
          </a:p>
          <a:p>
            <a:pPr algn="ctr"/>
            <a:r>
              <a:rPr lang="fr-FR" dirty="0"/>
              <a:t>s</a:t>
            </a:r>
            <a:r>
              <a:rPr lang="fr-FR" dirty="0" smtClean="0"/>
              <a:t>’épuise dans cette </a:t>
            </a:r>
            <a:r>
              <a:rPr lang="fr-FR" dirty="0" err="1" smtClean="0"/>
              <a:t>thématisation</a:t>
            </a:r>
            <a:r>
              <a:rPr lang="fr-FR" dirty="0" smtClean="0"/>
              <a:t> » (*)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25351" y="190094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Signe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>
            <a:stCxn id="3" idx="2"/>
          </p:cNvCxnSpPr>
          <p:nvPr/>
        </p:nvCxnSpPr>
        <p:spPr>
          <a:xfrm>
            <a:off x="1939829" y="3701143"/>
            <a:ext cx="0" cy="1915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939829" y="5599611"/>
            <a:ext cx="8320582" cy="174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24" idx="2"/>
          </p:cNvCxnSpPr>
          <p:nvPr/>
        </p:nvCxnSpPr>
        <p:spPr>
          <a:xfrm flipV="1">
            <a:off x="10242994" y="3701145"/>
            <a:ext cx="2" cy="1898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79458" y="5690595"/>
            <a:ext cx="620451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Liens divers (Lien de Causalité, Lien intentionnel, Lien imaginé…)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7494" y="6331130"/>
            <a:ext cx="24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(*) </a:t>
            </a:r>
            <a:r>
              <a:rPr lang="fr-FR" i="1" dirty="0" smtClean="0"/>
              <a:t>Anthropogénie</a:t>
            </a:r>
            <a:r>
              <a:rPr lang="fr-FR" dirty="0" smtClean="0"/>
              <a:t> &lt;4A&gt;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9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0005" y="281429"/>
            <a:ext cx="8376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Signe primordial – L’indice / empreinte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66700" y="1013916"/>
            <a:ext cx="489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Existe depuis (au moins) deux millions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8" y="1990692"/>
            <a:ext cx="2638952" cy="19779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62" y="1990692"/>
            <a:ext cx="2638952" cy="19779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92197" y="3979337"/>
            <a:ext cx="2591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Empreinte de pattes de loup 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763727" y="3968605"/>
            <a:ext cx="2412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Empreinte radiographique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9" y="1990692"/>
            <a:ext cx="3164661" cy="19779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47691" y="3979336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Empreinte génétique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749671" y="4555113"/>
            <a:ext cx="4677178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L’INDICE est un SEGMENT d’Univers</a:t>
            </a:r>
          </a:p>
          <a:p>
            <a:pPr algn="ctr"/>
            <a:r>
              <a:rPr lang="fr-FR" sz="2400" dirty="0" smtClean="0"/>
              <a:t>L’INDICE </a:t>
            </a:r>
            <a:r>
              <a:rPr lang="fr-FR" sz="2400" dirty="0"/>
              <a:t>est un THEMATISEUR </a:t>
            </a:r>
            <a:r>
              <a:rPr lang="fr-FR" sz="2400" b="1" dirty="0" smtClean="0">
                <a:solidFill>
                  <a:srgbClr val="FF0000"/>
                </a:solidFill>
              </a:rPr>
              <a:t>PUR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15071" y="5909779"/>
            <a:ext cx="816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>
                <a:solidFill>
                  <a:srgbClr val="FF0000"/>
                </a:solidFill>
              </a:rPr>
              <a:t>THÉMATISEUR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PUR </a:t>
            </a:r>
            <a:r>
              <a:rPr lang="fr-FR" dirty="0" smtClean="0"/>
              <a:t>se limite à (se borne à, ne fait rien d’autre que) THÉMATISER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369" y="272085"/>
            <a:ext cx="6579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De quoi allons-nous parler ici ?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83400" y="2252550"/>
            <a:ext cx="6588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</a:rPr>
              <a:t>Des référentiels d’Henri Van lier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31593" y="3687334"/>
            <a:ext cx="514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</a:rPr>
              <a:t>Des référentiels d’Homo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80156" y="5122118"/>
            <a:ext cx="843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</a:rPr>
              <a:t>De nos référentiels à nous ici dans la salle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27915" y="316774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</a:rPr>
              <a:t>Ou bien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27911" y="460466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Ou bien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1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3079615" y="289896"/>
            <a:ext cx="6032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Signe intentionnel – L’index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82031" y="1013916"/>
            <a:ext cx="483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Existe depuis (au moins) deux millions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8753" y="1646944"/>
            <a:ext cx="2990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Index (Segment pointeur)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939829" y="4979425"/>
            <a:ext cx="0" cy="637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939829" y="5599611"/>
            <a:ext cx="8254038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0193867" y="4979425"/>
            <a:ext cx="0" cy="620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79458" y="5690595"/>
            <a:ext cx="620451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Liens divers (Lien de Causalité, Lien </a:t>
            </a:r>
            <a:r>
              <a:rPr lang="fr-FR" b="1" u="sng" dirty="0" smtClean="0">
                <a:solidFill>
                  <a:schemeClr val="bg1"/>
                </a:solidFill>
              </a:rPr>
              <a:t>intentionnel</a:t>
            </a:r>
            <a:r>
              <a:rPr lang="fr-FR" dirty="0" smtClean="0">
                <a:solidFill>
                  <a:schemeClr val="bg1"/>
                </a:solidFill>
              </a:rPr>
              <a:t>, Lien imaginé…)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7494" y="6331130"/>
            <a:ext cx="24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(*) </a:t>
            </a:r>
            <a:r>
              <a:rPr lang="fr-FR" i="1" dirty="0" smtClean="0"/>
              <a:t>Anthropogénie</a:t>
            </a:r>
            <a:r>
              <a:rPr lang="fr-FR" dirty="0" smtClean="0"/>
              <a:t> &lt;4A&gt;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" y="1946544"/>
            <a:ext cx="3897962" cy="29215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47161" y="6094059"/>
            <a:ext cx="76655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INDEX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16" y="2126368"/>
            <a:ext cx="2129367" cy="28356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806688" y="1655110"/>
            <a:ext cx="267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Index (Segment pointé)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02413" y="4062625"/>
            <a:ext cx="2270813" cy="923330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Aucun Singe sauvage</a:t>
            </a:r>
          </a:p>
          <a:p>
            <a:pPr algn="ctr"/>
            <a:r>
              <a:rPr lang="fr-FR" dirty="0" smtClean="0"/>
              <a:t>n’a jamais été observé</a:t>
            </a:r>
          </a:p>
          <a:p>
            <a:pPr algn="ctr"/>
            <a:r>
              <a:rPr lang="fr-FR" dirty="0" smtClean="0"/>
              <a:t>pointant une banane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93834" y="3063561"/>
            <a:ext cx="22032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Geste propre à homo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29388" y="2107137"/>
            <a:ext cx="30137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Pointer</a:t>
            </a:r>
          </a:p>
          <a:p>
            <a:pPr algn="ctr"/>
            <a:r>
              <a:rPr lang="fr-FR" dirty="0" smtClean="0"/>
              <a:t>(Du doigt, de la main, du bras)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4292" y="323764"/>
            <a:ext cx="6032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Signe intentionnel – L’index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1996442"/>
            <a:ext cx="2862508" cy="24498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71" y="1996442"/>
            <a:ext cx="2862508" cy="21497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22" y="1981044"/>
            <a:ext cx="3429871" cy="2352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686" y="4223655"/>
            <a:ext cx="3413760" cy="400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89873" y="4668327"/>
            <a:ext cx="4596771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L’INDEX est un SEGMENT d’Univers</a:t>
            </a:r>
          </a:p>
          <a:p>
            <a:pPr algn="ctr"/>
            <a:r>
              <a:rPr lang="fr-FR" sz="2400" dirty="0" smtClean="0"/>
              <a:t>L’INDEX </a:t>
            </a:r>
            <a:r>
              <a:rPr lang="fr-FR" sz="2400" dirty="0"/>
              <a:t>est un THEMATISEUR </a:t>
            </a:r>
            <a:r>
              <a:rPr lang="fr-FR" sz="2400" b="1" dirty="0" smtClean="0">
                <a:solidFill>
                  <a:srgbClr val="FF0000"/>
                </a:solidFill>
              </a:rPr>
              <a:t>PUR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15071" y="5909779"/>
            <a:ext cx="816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>
                <a:solidFill>
                  <a:srgbClr val="FF0000"/>
                </a:solidFill>
              </a:rPr>
              <a:t>THÉMATISEUR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PUR </a:t>
            </a:r>
            <a:r>
              <a:rPr lang="fr-FR" dirty="0" smtClean="0"/>
              <a:t>se limite à (se borne à, ne fait rien d’autre que) THÉMATISER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82031" y="996982"/>
            <a:ext cx="483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Existe depuis (au moins) deux millions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8336" y="1632860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Depuis deux millions d’années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06685" y="1632856"/>
            <a:ext cx="317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Langage (moins de 100,000 ans)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577944" y="1632852"/>
            <a:ext cx="315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Ecriture (moins de 10,000 ans)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665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34262" y="193132"/>
            <a:ext cx="433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La danse de l’abeille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80005" y="866350"/>
            <a:ext cx="461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Ne répond pas à la définition du signe de HVL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909" y="4757063"/>
            <a:ext cx="2529840" cy="80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SEGMENT</a:t>
            </a:r>
          </a:p>
          <a:p>
            <a:pPr algn="ctr"/>
            <a:r>
              <a:rPr lang="fr-FR" dirty="0" err="1" smtClean="0"/>
              <a:t>Thématiseur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8977590" y="4757063"/>
            <a:ext cx="2530811" cy="816429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SEGMENT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Thématisé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39829" y="5573493"/>
            <a:ext cx="0" cy="304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39829" y="5860875"/>
            <a:ext cx="8320582" cy="174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0260411" y="5573493"/>
            <a:ext cx="0" cy="287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79458" y="5951859"/>
            <a:ext cx="620451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Liens divers (Lien de Causalité, Lien intentionnel, Lien imaginé…)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73522"/>
            <a:ext cx="3803633" cy="248667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29491" y="3014453"/>
            <a:ext cx="1504451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Volez</a:t>
            </a:r>
          </a:p>
          <a:p>
            <a:pPr algn="ctr"/>
            <a:r>
              <a:rPr lang="fr-FR" dirty="0" smtClean="0"/>
              <a:t>Telle distance</a:t>
            </a:r>
          </a:p>
          <a:p>
            <a:pPr algn="ctr"/>
            <a:r>
              <a:rPr lang="fr-FR" dirty="0" smtClean="0"/>
              <a:t>Telle direction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065408" y="2558584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Traduction / Action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21437" y="3048007"/>
            <a:ext cx="1455783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Il n’y a pas de</a:t>
            </a:r>
          </a:p>
          <a:p>
            <a:pPr algn="ctr"/>
            <a:r>
              <a:rPr lang="fr-FR" dirty="0" smtClean="0"/>
              <a:t>SEGMENT</a:t>
            </a:r>
          </a:p>
          <a:p>
            <a:pPr algn="ctr"/>
            <a:r>
              <a:rPr lang="fr-FR" dirty="0" smtClean="0"/>
              <a:t>thématisé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776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83352" y="182250"/>
            <a:ext cx="260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mtClean="0">
                <a:solidFill>
                  <a:srgbClr val="FF0000"/>
                </a:solidFill>
              </a:rPr>
              <a:t>Cri du singe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657" y="4045998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Singe vert (Vervet)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57523" y="1631657"/>
            <a:ext cx="2856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dirty="0" smtClean="0"/>
              <a:t>Cris différents selon</a:t>
            </a:r>
          </a:p>
          <a:p>
            <a:pPr algn="ctr"/>
            <a:r>
              <a:rPr lang="fr-FR" dirty="0" smtClean="0"/>
              <a:t>1 - Oiseau de proie</a:t>
            </a:r>
          </a:p>
          <a:p>
            <a:pPr algn="ctr"/>
            <a:r>
              <a:rPr lang="fr-FR" dirty="0" smtClean="0"/>
              <a:t>2 - Serpent</a:t>
            </a:r>
          </a:p>
          <a:p>
            <a:pPr algn="ctr"/>
            <a:r>
              <a:rPr lang="fr-FR" dirty="0" smtClean="0"/>
              <a:t>3 - Prédateur terrestre</a:t>
            </a:r>
          </a:p>
          <a:p>
            <a:pPr algn="ctr"/>
            <a:r>
              <a:rPr lang="fr-FR" dirty="0" smtClean="0"/>
              <a:t>4 - Drone (expérience 2019)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74909" y="4757063"/>
            <a:ext cx="2529840" cy="80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SEGMENT</a:t>
            </a:r>
          </a:p>
          <a:p>
            <a:pPr algn="ctr"/>
            <a:r>
              <a:rPr lang="fr-FR" dirty="0" err="1" smtClean="0"/>
              <a:t>Thématiseur</a:t>
            </a: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8977590" y="4757063"/>
            <a:ext cx="2530811" cy="816429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SEGMENT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Thématisé ?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39829" y="5573493"/>
            <a:ext cx="0" cy="304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39829" y="5860875"/>
            <a:ext cx="8320582" cy="174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0260411" y="5573493"/>
            <a:ext cx="0" cy="287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79458" y="5951859"/>
            <a:ext cx="620451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Liens divers (Lien de Causalité, Lien intentionnel, Lien imaginé…)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90883" y="3471418"/>
            <a:ext cx="261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Cri « Prédateur terrestre »</a:t>
            </a:r>
          </a:p>
          <a:p>
            <a:pPr algn="ctr"/>
            <a:r>
              <a:rPr lang="fr-FR" i="1" dirty="0" smtClean="0"/>
              <a:t>=&gt; Montez à l’arbre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95705" y="3201114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Traduction / Action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37462" y="4135444"/>
            <a:ext cx="363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Cri « Serpent »</a:t>
            </a:r>
          </a:p>
          <a:p>
            <a:pPr algn="ctr"/>
            <a:r>
              <a:rPr lang="fr-FR" i="1" dirty="0" smtClean="0"/>
              <a:t>=&gt; Immobilisez vous sur deux pattes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163086" y="4799478"/>
            <a:ext cx="189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Cri « Drone »</a:t>
            </a:r>
          </a:p>
          <a:p>
            <a:pPr algn="ctr"/>
            <a:r>
              <a:rPr lang="fr-FR" i="1" dirty="0" smtClean="0"/>
              <a:t>=&gt; Levez les yeux !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7" y="1707860"/>
            <a:ext cx="3380014" cy="225334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499666" y="1752607"/>
            <a:ext cx="1455784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Il n’y a pas de</a:t>
            </a:r>
          </a:p>
          <a:p>
            <a:pPr algn="ctr"/>
            <a:r>
              <a:rPr lang="fr-FR" dirty="0" smtClean="0"/>
              <a:t>SEGMENT</a:t>
            </a:r>
          </a:p>
          <a:p>
            <a:pPr algn="ctr"/>
            <a:r>
              <a:rPr lang="fr-FR" dirty="0" smtClean="0"/>
              <a:t>thématisé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45321" y="855468"/>
            <a:ext cx="461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Ne répond pas à la définition du signe de HVL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375486" y="3004465"/>
            <a:ext cx="1725921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Il n’y a pas de</a:t>
            </a:r>
          </a:p>
          <a:p>
            <a:pPr algn="ctr"/>
            <a:r>
              <a:rPr lang="fr-FR" u="sng" dirty="0" smtClean="0"/>
              <a:t>THEMATISATION</a:t>
            </a:r>
          </a:p>
          <a:p>
            <a:pPr algn="ctr"/>
            <a:r>
              <a:rPr lang="fr-FR" u="sng" dirty="0" smtClean="0"/>
              <a:t>PURE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287968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85357" y="289096"/>
            <a:ext cx="8674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langage gestuel (</a:t>
            </a:r>
            <a:r>
              <a:rPr lang="fr-FR" sz="4000" dirty="0" err="1" smtClean="0">
                <a:solidFill>
                  <a:srgbClr val="FF0000"/>
                </a:solidFill>
              </a:rPr>
              <a:t>indexateur</a:t>
            </a:r>
            <a:r>
              <a:rPr lang="fr-FR" sz="4000" dirty="0" smtClean="0">
                <a:solidFill>
                  <a:srgbClr val="FF0000"/>
                </a:solidFill>
              </a:rPr>
              <a:t>) d’Homo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95302" y="996982"/>
            <a:ext cx="413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Depuis (plus de) deux 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</a:rPr>
              <a:t>MILLIONS</a:t>
            </a:r>
            <a:r>
              <a:rPr lang="fr-FR" b="1" dirty="0" smtClean="0">
                <a:solidFill>
                  <a:srgbClr val="FF0000"/>
                </a:solidFill>
              </a:rPr>
              <a:t> d’années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2488" y="1802056"/>
            <a:ext cx="8251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langage gestuel</a:t>
            </a:r>
            <a:r>
              <a:rPr lang="fr-FR" sz="20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quitte </a:t>
            </a: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 être moins rapide en certaines occasions</a:t>
            </a:r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peut </a:t>
            </a: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suppléer presque complètement le langage parlé</a:t>
            </a:r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 </a:t>
            </a: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même plus efficace que lui dans la </a:t>
            </a:r>
            <a:r>
              <a:rPr lang="fr-FR" sz="2000" b="1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transmission du savoir technique</a:t>
            </a:r>
            <a:r>
              <a:rPr lang="fr-FR" sz="20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 </a:t>
            </a: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fait essentiellement par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gestes mimétiques et </a:t>
            </a:r>
            <a:r>
              <a:rPr lang="fr-FR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indexateurs</a:t>
            </a:r>
            <a:r>
              <a:rPr lang="fr-F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&lt;5G1&gt; 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1" y="4104091"/>
            <a:ext cx="2858589" cy="19057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4104091"/>
            <a:ext cx="2540967" cy="190572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889961" y="3988526"/>
            <a:ext cx="3598362" cy="2316480"/>
            <a:chOff x="8186057" y="3988526"/>
            <a:chExt cx="3598362" cy="231648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232" y="4104091"/>
              <a:ext cx="3390187" cy="19057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186057" y="3988526"/>
              <a:ext cx="566057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06889" y="6008910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Allumer un feu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16599" y="6021971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Faire un nœud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91178" y="6000201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Eplucher des champignons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570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9380" y="288642"/>
            <a:ext cx="9889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langage philosophique (</a:t>
            </a:r>
            <a:r>
              <a:rPr lang="fr-FR" sz="4000" dirty="0" err="1" smtClean="0">
                <a:solidFill>
                  <a:srgbClr val="FF0000"/>
                </a:solidFill>
              </a:rPr>
              <a:t>indexateur</a:t>
            </a:r>
            <a:r>
              <a:rPr lang="fr-FR" sz="4000" dirty="0" smtClean="0">
                <a:solidFill>
                  <a:srgbClr val="FF0000"/>
                </a:solidFill>
              </a:rPr>
              <a:t>) d’Homo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44541" y="99698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Depuis deux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MILLE</a:t>
            </a:r>
            <a:r>
              <a:rPr lang="fr-FR" b="1" dirty="0" smtClean="0">
                <a:solidFill>
                  <a:srgbClr val="FF0000"/>
                </a:solidFill>
              </a:rPr>
              <a:t> ans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2488" y="1802056"/>
            <a:ext cx="8251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[…] </a:t>
            </a:r>
            <a:r>
              <a:rPr lang="fr-FR" sz="2000" i="1" dirty="0" smtClean="0"/>
              <a:t>dans </a:t>
            </a:r>
            <a:r>
              <a:rPr lang="fr-FR" sz="2000" i="1" dirty="0"/>
              <a:t>le langage parlé aussi, </a:t>
            </a:r>
            <a:r>
              <a:rPr lang="fr-FR" sz="2000" b="1" i="1" dirty="0">
                <a:solidFill>
                  <a:schemeClr val="accent5"/>
                </a:solidFill>
              </a:rPr>
              <a:t>les concepts les plus prestigieux</a:t>
            </a:r>
            <a:r>
              <a:rPr lang="fr-FR" sz="2000" i="1" dirty="0"/>
              <a:t>, non seulement mathématico-logiques mais aussi </a:t>
            </a:r>
            <a:r>
              <a:rPr lang="fr-FR" sz="2000" b="1" i="1" dirty="0">
                <a:solidFill>
                  <a:schemeClr val="accent5"/>
                </a:solidFill>
              </a:rPr>
              <a:t>philosophiques</a:t>
            </a:r>
            <a:r>
              <a:rPr lang="fr-FR" sz="2000" i="1" dirty="0"/>
              <a:t>, sont principalement des </a:t>
            </a:r>
            <a:r>
              <a:rPr lang="fr-FR" sz="2000" b="1" i="1" dirty="0">
                <a:solidFill>
                  <a:srgbClr val="FF0000"/>
                </a:solidFill>
              </a:rPr>
              <a:t>faisceaux d'index </a:t>
            </a:r>
            <a:r>
              <a:rPr lang="fr-FR" sz="2000" i="1" dirty="0"/>
              <a:t>confortés d'indices : "sublimation", "intériorité", "transcendance", "immanence", "pondération", "équilibre", "évidence", "désir", "espérance", etc. </a:t>
            </a:r>
            <a:r>
              <a:rPr lang="fr-FR" sz="2000" dirty="0" smtClean="0"/>
              <a:t>&lt;5G1&gt;</a:t>
            </a:r>
            <a:endParaRPr lang="fr-FR" sz="2000" dirty="0"/>
          </a:p>
        </p:txBody>
      </p:sp>
      <p:sp>
        <p:nvSpPr>
          <p:cNvPr id="13" name="Ellipse 12"/>
          <p:cNvSpPr/>
          <p:nvPr/>
        </p:nvSpPr>
        <p:spPr>
          <a:xfrm>
            <a:off x="914399" y="4267199"/>
            <a:ext cx="1314994" cy="1245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662065" y="4558938"/>
            <a:ext cx="1314994" cy="1245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9209326" y="4554576"/>
            <a:ext cx="657492" cy="687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0441593" y="4585050"/>
            <a:ext cx="657492" cy="687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9270281" y="5251265"/>
            <a:ext cx="1885409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angle isocèle 19"/>
          <p:cNvSpPr/>
          <p:nvPr/>
        </p:nvSpPr>
        <p:spPr>
          <a:xfrm>
            <a:off x="10023573" y="5273033"/>
            <a:ext cx="278674" cy="5181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>
            <a:off x="3857896" y="4206243"/>
            <a:ext cx="1384667" cy="1584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>
            <a:off x="4302034" y="4219304"/>
            <a:ext cx="487680" cy="54428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071366" y="4929050"/>
            <a:ext cx="513805" cy="52251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haut 24"/>
          <p:cNvSpPr/>
          <p:nvPr/>
        </p:nvSpPr>
        <p:spPr>
          <a:xfrm>
            <a:off x="9422681" y="4219304"/>
            <a:ext cx="235132" cy="3265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10641879" y="4245431"/>
            <a:ext cx="252549" cy="326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>
            <a:endCxn id="13" idx="2"/>
          </p:cNvCxnSpPr>
          <p:nvPr/>
        </p:nvCxnSpPr>
        <p:spPr>
          <a:xfrm flipV="1">
            <a:off x="635726" y="4889862"/>
            <a:ext cx="278673" cy="4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550127" y="3979819"/>
            <a:ext cx="8722" cy="278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2229393" y="4863735"/>
            <a:ext cx="27867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914399" y="4267199"/>
            <a:ext cx="165469" cy="224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2007322" y="4257411"/>
            <a:ext cx="202477" cy="200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1563186" y="5525587"/>
            <a:ext cx="8722" cy="2786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923104" y="5376462"/>
            <a:ext cx="202477" cy="20028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981206" y="5403669"/>
            <a:ext cx="165469" cy="2242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992779" y="6043748"/>
            <a:ext cx="11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Intériorité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3862257" y="6039391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Transcendance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6723035" y="604373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Immanence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9052584" y="6048087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Equilibre/Pondération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427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6" y="2201333"/>
            <a:ext cx="10499551" cy="43010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07934" y="323764"/>
            <a:ext cx="7585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Champ de signes – L’effet de champ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08208" y="1031650"/>
            <a:ext cx="437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Un signe est rarement seul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champs de signes sont signifiants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8019" y="1844408"/>
            <a:ext cx="222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Rayons de supermarché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5064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29871" y="323764"/>
            <a:ext cx="374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Différents signes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032" y="1608667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INDICE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9602" y="1617136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INDEX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793244" y="1625597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EFFET DE CHAMP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92997" y="2709332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IMAGE MASSIVE</a:t>
            </a:r>
          </a:p>
          <a:p>
            <a:pPr algn="ctr"/>
            <a:r>
              <a:rPr lang="fr-FR" dirty="0" smtClean="0"/>
              <a:t>(un seul segment)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82568" y="2717801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MUSIQUE MASSIVE</a:t>
            </a:r>
          </a:p>
          <a:p>
            <a:pPr algn="ctr"/>
            <a:r>
              <a:rPr lang="fr-FR" dirty="0" smtClean="0"/>
              <a:t>(sans ton)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786209" y="2726262"/>
            <a:ext cx="2384618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VOCABLE MASSIF</a:t>
            </a:r>
          </a:p>
          <a:p>
            <a:pPr algn="ctr"/>
            <a:r>
              <a:rPr lang="fr-FR" dirty="0" smtClean="0"/>
              <a:t>(sans ton)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5964" y="4343410"/>
            <a:ext cx="2384618" cy="745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IMAGE DETAILLEE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(plusieurs segments)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5534" y="4351879"/>
            <a:ext cx="2384618" cy="745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MUSIQUE DETAILLEE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(avec ton)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9175" y="4360340"/>
            <a:ext cx="2384618" cy="745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LANGAGE DETAILLE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(avec ton)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929" y="5571077"/>
            <a:ext cx="2384618" cy="745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TECTURES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(référence aux images)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20133" y="3865029"/>
            <a:ext cx="11641667" cy="1693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916916" y="2142066"/>
            <a:ext cx="15966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Très ancien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(Deux millions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d’années au moins)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57292" y="4284147"/>
            <a:ext cx="1220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Très récent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(Moins de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100.000 ans)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2716" y="5590426"/>
            <a:ext cx="2384618" cy="745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SIGNES CALCULES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(par des IA)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74131" y="5775664"/>
            <a:ext cx="24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Hors sujet ici</a:t>
            </a:r>
          </a:p>
          <a:p>
            <a:r>
              <a:rPr lang="fr-FR" dirty="0" smtClean="0"/>
              <a:t>Seront abordés plus tard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1589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474" y="2377440"/>
            <a:ext cx="3465822" cy="30218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83474" y="345486"/>
            <a:ext cx="10872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Origine commune de la technique et la sémiotique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90372" y="2749224"/>
            <a:ext cx="2747386" cy="1300323"/>
            <a:chOff x="3071814" y="4170137"/>
            <a:chExt cx="4608512" cy="720725"/>
          </a:xfrm>
        </p:grpSpPr>
        <p:sp>
          <p:nvSpPr>
            <p:cNvPr id="17431" name="Rectangle 6"/>
            <p:cNvSpPr>
              <a:spLocks noChangeArrowheads="1"/>
            </p:cNvSpPr>
            <p:nvPr/>
          </p:nvSpPr>
          <p:spPr bwMode="auto">
            <a:xfrm>
              <a:off x="3071814" y="4346350"/>
              <a:ext cx="1087437" cy="217487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2" name="Rectangle 7"/>
            <p:cNvSpPr>
              <a:spLocks noChangeArrowheads="1"/>
            </p:cNvSpPr>
            <p:nvPr/>
          </p:nvSpPr>
          <p:spPr bwMode="auto">
            <a:xfrm>
              <a:off x="4287838" y="4346350"/>
              <a:ext cx="2176462" cy="217487"/>
            </a:xfrm>
            <a:prstGeom prst="rect">
              <a:avLst/>
            </a:prstGeom>
            <a:solidFill>
              <a:srgbClr val="99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17433" name="Rectangle 8"/>
            <p:cNvSpPr>
              <a:spLocks noChangeArrowheads="1"/>
            </p:cNvSpPr>
            <p:nvPr/>
          </p:nvSpPr>
          <p:spPr bwMode="auto">
            <a:xfrm>
              <a:off x="6592889" y="4347936"/>
              <a:ext cx="1087437" cy="217488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solidFill>
                  <a:schemeClr val="accent5"/>
                </a:solidFill>
                <a:latin typeface="+mn-lt"/>
              </a:endParaRPr>
            </a:p>
          </p:txBody>
        </p:sp>
        <p:cxnSp>
          <p:nvCxnSpPr>
            <p:cNvPr id="17434" name="Connecteur droit 20"/>
            <p:cNvCxnSpPr>
              <a:cxnSpLocks noChangeShapeType="1"/>
            </p:cNvCxnSpPr>
            <p:nvPr/>
          </p:nvCxnSpPr>
          <p:spPr bwMode="auto">
            <a:xfrm>
              <a:off x="4222750" y="4170137"/>
              <a:ext cx="0" cy="72072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5" name="Connecteur droit 21"/>
            <p:cNvCxnSpPr>
              <a:cxnSpLocks noChangeShapeType="1"/>
            </p:cNvCxnSpPr>
            <p:nvPr/>
          </p:nvCxnSpPr>
          <p:spPr bwMode="auto">
            <a:xfrm>
              <a:off x="6527800" y="4170137"/>
              <a:ext cx="0" cy="72072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884027" y="4471559"/>
            <a:ext cx="64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3013416" y="4456313"/>
            <a:ext cx="64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non-ceci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0372" y="4085757"/>
            <a:ext cx="648281" cy="390083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15310" y="3944880"/>
            <a:ext cx="1297508" cy="390083"/>
          </a:xfrm>
          <a:prstGeom prst="rect">
            <a:avLst/>
          </a:prstGeom>
          <a:solidFill>
            <a:srgbClr val="99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989477" y="4085757"/>
            <a:ext cx="648281" cy="390083"/>
          </a:xfrm>
          <a:prstGeom prst="rect">
            <a:avLst/>
          </a:prstGeom>
          <a:solidFill>
            <a:srgbClr val="CC99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1050">
              <a:latin typeface="Times New Roman" panose="02020603050405020304" pitchFamily="18" charset="0"/>
            </a:endParaRPr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2068377" y="3698053"/>
            <a:ext cx="390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ceci</a:t>
            </a:r>
          </a:p>
        </p:txBody>
      </p:sp>
      <p:cxnSp>
        <p:nvCxnSpPr>
          <p:cNvPr id="19" name="Connecteur droit 22"/>
          <p:cNvCxnSpPr>
            <a:cxnSpLocks noChangeShapeType="1"/>
          </p:cNvCxnSpPr>
          <p:nvPr/>
        </p:nvCxnSpPr>
        <p:spPr bwMode="auto">
          <a:xfrm>
            <a:off x="1576508" y="4146886"/>
            <a:ext cx="0" cy="93892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23"/>
          <p:cNvCxnSpPr>
            <a:cxnSpLocks noChangeShapeType="1"/>
          </p:cNvCxnSpPr>
          <p:nvPr/>
        </p:nvCxnSpPr>
        <p:spPr bwMode="auto">
          <a:xfrm>
            <a:off x="2950674" y="4053820"/>
            <a:ext cx="0" cy="936852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13"/>
          <p:cNvSpPr txBox="1">
            <a:spLocks noChangeArrowheads="1"/>
          </p:cNvSpPr>
          <p:nvPr/>
        </p:nvSpPr>
        <p:spPr bwMode="auto">
          <a:xfrm>
            <a:off x="1915966" y="2822840"/>
            <a:ext cx="7314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Segment</a:t>
            </a:r>
            <a:endParaRPr kumimoji="0" lang="fr-FR" altLang="fr-FR" sz="1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>
            <a:stCxn id="4" idx="3"/>
          </p:cNvCxnSpPr>
          <p:nvPr/>
        </p:nvCxnSpPr>
        <p:spPr>
          <a:xfrm flipV="1">
            <a:off x="4049296" y="2312129"/>
            <a:ext cx="1855115" cy="157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" idx="3"/>
          </p:cNvCxnSpPr>
          <p:nvPr/>
        </p:nvCxnSpPr>
        <p:spPr>
          <a:xfrm flipV="1">
            <a:off x="4049296" y="3065428"/>
            <a:ext cx="1859467" cy="82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4" idx="3"/>
          </p:cNvCxnSpPr>
          <p:nvPr/>
        </p:nvCxnSpPr>
        <p:spPr>
          <a:xfrm>
            <a:off x="4049296" y="3888377"/>
            <a:ext cx="1885587" cy="73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4" idx="3"/>
          </p:cNvCxnSpPr>
          <p:nvPr/>
        </p:nvCxnSpPr>
        <p:spPr>
          <a:xfrm>
            <a:off x="4049296" y="3888377"/>
            <a:ext cx="1881230" cy="148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890023" y="1976846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Segment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1835" y="1541417"/>
            <a:ext cx="5111931" cy="191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TECHNIQUE</a:t>
            </a:r>
          </a:p>
          <a:p>
            <a:pPr algn="ctr"/>
            <a:r>
              <a:rPr lang="fr-FR" sz="2800" dirty="0" smtClean="0"/>
              <a:t>(Outil)</a:t>
            </a:r>
            <a:endParaRPr lang="fr-FR" sz="2800" dirty="0"/>
          </a:p>
        </p:txBody>
      </p:sp>
      <p:sp>
        <p:nvSpPr>
          <p:cNvPr id="32" name="Rectangle 31"/>
          <p:cNvSpPr/>
          <p:nvPr/>
        </p:nvSpPr>
        <p:spPr>
          <a:xfrm>
            <a:off x="5943600" y="4393478"/>
            <a:ext cx="5111931" cy="191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SEMIOTIQUE</a:t>
            </a:r>
          </a:p>
          <a:p>
            <a:pPr algn="ctr"/>
            <a:r>
              <a:rPr lang="fr-FR" sz="2800" dirty="0" smtClean="0"/>
              <a:t>(Signe)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264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>
            <a:off x="8449733" y="2478882"/>
            <a:ext cx="1024467" cy="74117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578231" y="3724091"/>
            <a:ext cx="49968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Segment « biologique » (structure du corps)</a:t>
            </a:r>
          </a:p>
          <a:p>
            <a:pPr>
              <a:defRPr/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Segment « manuel » (découpe avec les mains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2000" dirty="0"/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1578932" y="3220059"/>
            <a:ext cx="1701800" cy="4333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fr-FR" sz="2000" dirty="0" err="1">
                <a:solidFill>
                  <a:schemeClr val="bg1"/>
                </a:solidFill>
              </a:rPr>
              <a:t>Hominine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21534" name="Connecteur droit 47"/>
          <p:cNvCxnSpPr>
            <a:cxnSpLocks noChangeShapeType="1"/>
          </p:cNvCxnSpPr>
          <p:nvPr/>
        </p:nvCxnSpPr>
        <p:spPr bwMode="auto">
          <a:xfrm flipH="1">
            <a:off x="7220768" y="1700213"/>
            <a:ext cx="13242" cy="24907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35" name="Rectangle 48"/>
          <p:cNvSpPr>
            <a:spLocks noChangeArrowheads="1"/>
          </p:cNvSpPr>
          <p:nvPr/>
        </p:nvSpPr>
        <p:spPr bwMode="auto">
          <a:xfrm>
            <a:off x="3200213" y="4434347"/>
            <a:ext cx="4837755" cy="4302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Milieu d’homo « redressé </a:t>
            </a:r>
            <a:r>
              <a:rPr kumimoji="0" lang="fr-FR" altLang="fr-FR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»</a:t>
            </a:r>
            <a:endParaRPr kumimoji="0" lang="fr-FR" altLang="fr-FR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1248230" y="2295526"/>
            <a:ext cx="464829" cy="48577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fr-FR" alt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508" name="Ellipse 2"/>
          <p:cNvSpPr>
            <a:spLocks noChangeArrowheads="1"/>
          </p:cNvSpPr>
          <p:nvPr/>
        </p:nvSpPr>
        <p:spPr bwMode="auto">
          <a:xfrm>
            <a:off x="10198408" y="2317750"/>
            <a:ext cx="418506" cy="4460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9859" y="1484314"/>
            <a:ext cx="1961864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Ancêtre</a:t>
            </a:r>
          </a:p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D’homo et</a:t>
            </a:r>
          </a:p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Du chimpanzé</a:t>
            </a:r>
          </a:p>
        </p:txBody>
      </p:sp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9761821" y="1700214"/>
            <a:ext cx="133072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400">
                <a:solidFill>
                  <a:srgbClr val="C00000"/>
                </a:solidFill>
                <a:latin typeface="Times New Roman" panose="02020603050405020304" pitchFamily="18" charset="0"/>
              </a:rPr>
              <a:t>Homme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400">
                <a:solidFill>
                  <a:srgbClr val="C00000"/>
                </a:solidFill>
                <a:latin typeface="Times New Roman" panose="02020603050405020304" pitchFamily="18" charset="0"/>
              </a:rPr>
              <a:t>Moderne</a:t>
            </a:r>
          </a:p>
        </p:txBody>
      </p:sp>
      <p:sp>
        <p:nvSpPr>
          <p:cNvPr id="7" name="Rectangle 6"/>
          <p:cNvSpPr/>
          <p:nvPr/>
        </p:nvSpPr>
        <p:spPr bwMode="auto">
          <a:xfrm rot="21581866">
            <a:off x="2798979" y="2411413"/>
            <a:ext cx="884612" cy="277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rot="21581866">
            <a:off x="3683590" y="2408238"/>
            <a:ext cx="884614" cy="277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 rot="21581866">
            <a:off x="4568206" y="2405063"/>
            <a:ext cx="884612" cy="277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 rot="21581866">
            <a:off x="5452817" y="2401888"/>
            <a:ext cx="884614" cy="279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21581866">
            <a:off x="6337432" y="2398713"/>
            <a:ext cx="884612" cy="279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 rot="21581866">
            <a:off x="7222043" y="2397126"/>
            <a:ext cx="884614" cy="2778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 rot="21581866">
            <a:off x="8073705" y="2393951"/>
            <a:ext cx="884614" cy="2778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1581866">
            <a:off x="8682035" y="2366963"/>
            <a:ext cx="276284" cy="68262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>
              <a:solidFill>
                <a:srgbClr val="C00000"/>
              </a:solidFill>
            </a:endParaRPr>
          </a:p>
        </p:txBody>
      </p:sp>
      <p:sp>
        <p:nvSpPr>
          <p:cNvPr id="21519" name="Rectangle 20"/>
          <p:cNvSpPr>
            <a:spLocks noChangeArrowheads="1"/>
          </p:cNvSpPr>
          <p:nvPr/>
        </p:nvSpPr>
        <p:spPr bwMode="auto">
          <a:xfrm rot="21581866">
            <a:off x="7495793" y="2441576"/>
            <a:ext cx="1477736" cy="7461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1520" name="ZoneTexte 125"/>
          <p:cNvSpPr txBox="1">
            <a:spLocks noChangeArrowheads="1"/>
          </p:cNvSpPr>
          <p:nvPr/>
        </p:nvSpPr>
        <p:spPr bwMode="auto">
          <a:xfrm rot="21566351">
            <a:off x="8029153" y="2632845"/>
            <a:ext cx="258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521" name="ZoneTexte 126"/>
          <p:cNvSpPr txBox="1">
            <a:spLocks noChangeArrowheads="1"/>
          </p:cNvSpPr>
          <p:nvPr/>
        </p:nvSpPr>
        <p:spPr bwMode="auto">
          <a:xfrm rot="21566351">
            <a:off x="7150808" y="2639211"/>
            <a:ext cx="25523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22" name="ZoneTexte 127"/>
          <p:cNvSpPr txBox="1">
            <a:spLocks noChangeArrowheads="1"/>
          </p:cNvSpPr>
          <p:nvPr/>
        </p:nvSpPr>
        <p:spPr bwMode="auto">
          <a:xfrm rot="21566351">
            <a:off x="6311229" y="2643904"/>
            <a:ext cx="26936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523" name="ZoneTexte 128"/>
          <p:cNvSpPr txBox="1">
            <a:spLocks noChangeArrowheads="1"/>
          </p:cNvSpPr>
          <p:nvPr/>
        </p:nvSpPr>
        <p:spPr bwMode="auto">
          <a:xfrm rot="21566351">
            <a:off x="5397246" y="2648806"/>
            <a:ext cx="240849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24" name="ZoneTexte 129"/>
          <p:cNvSpPr txBox="1">
            <a:spLocks noChangeArrowheads="1"/>
          </p:cNvSpPr>
          <p:nvPr/>
        </p:nvSpPr>
        <p:spPr bwMode="auto">
          <a:xfrm rot="21566351">
            <a:off x="4528584" y="2654301"/>
            <a:ext cx="41569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525" name="ZoneTexte 130"/>
          <p:cNvSpPr txBox="1">
            <a:spLocks noChangeArrowheads="1"/>
          </p:cNvSpPr>
          <p:nvPr/>
        </p:nvSpPr>
        <p:spPr bwMode="auto">
          <a:xfrm rot="21566351">
            <a:off x="3666486" y="2659063"/>
            <a:ext cx="41569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526" name="ZoneTexte 131"/>
          <p:cNvSpPr txBox="1">
            <a:spLocks noChangeArrowheads="1"/>
          </p:cNvSpPr>
          <p:nvPr/>
        </p:nvSpPr>
        <p:spPr bwMode="auto">
          <a:xfrm rot="21566351">
            <a:off x="2563249" y="2663826"/>
            <a:ext cx="41569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527" name="ZoneTexte 47"/>
          <p:cNvSpPr txBox="1">
            <a:spLocks noChangeArrowheads="1"/>
          </p:cNvSpPr>
          <p:nvPr/>
        </p:nvSpPr>
        <p:spPr bwMode="auto">
          <a:xfrm>
            <a:off x="2783771" y="1989139"/>
            <a:ext cx="2337001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100">
                <a:latin typeface="Times New Roman" panose="02020603050405020304" pitchFamily="18" charset="0"/>
              </a:rPr>
              <a:t>Sept millions d’années</a:t>
            </a:r>
          </a:p>
        </p:txBody>
      </p:sp>
      <p:sp>
        <p:nvSpPr>
          <p:cNvPr id="21529" name="Triangle rectangle 36"/>
          <p:cNvSpPr>
            <a:spLocks noChangeArrowheads="1"/>
          </p:cNvSpPr>
          <p:nvPr/>
        </p:nvSpPr>
        <p:spPr bwMode="auto">
          <a:xfrm rot="10800000">
            <a:off x="5726567" y="2405064"/>
            <a:ext cx="1495478" cy="257175"/>
          </a:xfrm>
          <a:prstGeom prst="rtTriangl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843048" y="1509714"/>
            <a:ext cx="2167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/>
              <a:t>Débitage Levallois</a:t>
            </a:r>
          </a:p>
          <a:p>
            <a:pPr>
              <a:defRPr/>
            </a:pPr>
            <a:r>
              <a:rPr lang="fr-FR" sz="1200" dirty="0"/>
              <a:t>300.000 ans</a:t>
            </a:r>
          </a:p>
        </p:txBody>
      </p:sp>
      <p:cxnSp>
        <p:nvCxnSpPr>
          <p:cNvPr id="39" name="Connecteur droit 38"/>
          <p:cNvCxnSpPr/>
          <p:nvPr/>
        </p:nvCxnSpPr>
        <p:spPr bwMode="auto">
          <a:xfrm>
            <a:off x="8646549" y="1981200"/>
            <a:ext cx="0" cy="368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Connecteur droit 49"/>
          <p:cNvCxnSpPr>
            <a:cxnSpLocks noChangeShapeType="1"/>
          </p:cNvCxnSpPr>
          <p:nvPr/>
        </p:nvCxnSpPr>
        <p:spPr bwMode="auto">
          <a:xfrm>
            <a:off x="6808887" y="1844676"/>
            <a:ext cx="0" cy="1223963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Connecteur droit 50"/>
          <p:cNvCxnSpPr>
            <a:cxnSpLocks noChangeShapeType="1"/>
          </p:cNvCxnSpPr>
          <p:nvPr/>
        </p:nvCxnSpPr>
        <p:spPr bwMode="auto">
          <a:xfrm flipH="1">
            <a:off x="6332361" y="2060576"/>
            <a:ext cx="17742" cy="8604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Connecteur droit 51"/>
          <p:cNvCxnSpPr>
            <a:cxnSpLocks noChangeShapeType="1"/>
          </p:cNvCxnSpPr>
          <p:nvPr/>
        </p:nvCxnSpPr>
        <p:spPr bwMode="auto">
          <a:xfrm>
            <a:off x="5888787" y="22510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Connecteur droit 59"/>
          <p:cNvCxnSpPr>
            <a:cxnSpLocks noChangeShapeType="1"/>
          </p:cNvCxnSpPr>
          <p:nvPr/>
        </p:nvCxnSpPr>
        <p:spPr bwMode="auto">
          <a:xfrm>
            <a:off x="5430005" y="22510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Connecteur droit 60"/>
          <p:cNvCxnSpPr>
            <a:cxnSpLocks noChangeShapeType="1"/>
          </p:cNvCxnSpPr>
          <p:nvPr/>
        </p:nvCxnSpPr>
        <p:spPr bwMode="auto">
          <a:xfrm>
            <a:off x="4968688" y="22764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Connecteur droit 62"/>
          <p:cNvCxnSpPr>
            <a:cxnSpLocks noChangeShapeType="1"/>
          </p:cNvCxnSpPr>
          <p:nvPr/>
        </p:nvCxnSpPr>
        <p:spPr bwMode="auto">
          <a:xfrm flipH="1">
            <a:off x="6106772" y="2508250"/>
            <a:ext cx="138902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Connecteur droit 60"/>
          <p:cNvCxnSpPr>
            <a:cxnSpLocks noChangeShapeType="1"/>
          </p:cNvCxnSpPr>
          <p:nvPr/>
        </p:nvCxnSpPr>
        <p:spPr bwMode="auto">
          <a:xfrm>
            <a:off x="4558065" y="22764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Connecteur droit 60"/>
          <p:cNvCxnSpPr>
            <a:cxnSpLocks noChangeShapeType="1"/>
          </p:cNvCxnSpPr>
          <p:nvPr/>
        </p:nvCxnSpPr>
        <p:spPr bwMode="auto">
          <a:xfrm>
            <a:off x="4165185" y="22764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4" name="Connecteur droit 60"/>
          <p:cNvCxnSpPr>
            <a:cxnSpLocks noChangeShapeType="1"/>
          </p:cNvCxnSpPr>
          <p:nvPr/>
        </p:nvCxnSpPr>
        <p:spPr bwMode="auto">
          <a:xfrm>
            <a:off x="3688660" y="22764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5" name="Connecteur droit 60"/>
          <p:cNvCxnSpPr>
            <a:cxnSpLocks noChangeShapeType="1"/>
          </p:cNvCxnSpPr>
          <p:nvPr/>
        </p:nvCxnSpPr>
        <p:spPr bwMode="auto">
          <a:xfrm>
            <a:off x="3245086" y="2276476"/>
            <a:ext cx="0" cy="530225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riangle isocèle 1"/>
          <p:cNvSpPr/>
          <p:nvPr/>
        </p:nvSpPr>
        <p:spPr>
          <a:xfrm rot="10800000">
            <a:off x="7051691" y="1186543"/>
            <a:ext cx="353581" cy="5041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257516" y="4925193"/>
            <a:ext cx="49011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/>
              <a:t>Segment </a:t>
            </a:r>
            <a:r>
              <a:rPr lang="fr-FR" sz="2000" dirty="0"/>
              <a:t>« </a:t>
            </a:r>
            <a:r>
              <a:rPr lang="fr-FR" sz="2000" b="1" dirty="0">
                <a:solidFill>
                  <a:srgbClr val="C00000"/>
                </a:solidFill>
              </a:rPr>
              <a:t>technique</a:t>
            </a:r>
            <a:r>
              <a:rPr lang="fr-FR" sz="2000" dirty="0"/>
              <a:t> » (tranché par un </a:t>
            </a:r>
            <a:r>
              <a:rPr lang="fr-FR" sz="2000" b="1" dirty="0">
                <a:solidFill>
                  <a:srgbClr val="C00000"/>
                </a:solidFill>
              </a:rPr>
              <a:t>outil</a:t>
            </a:r>
            <a:r>
              <a:rPr lang="fr-FR" sz="2000" dirty="0"/>
              <a:t>)</a:t>
            </a:r>
          </a:p>
          <a:p>
            <a:pPr>
              <a:defRPr/>
            </a:pPr>
            <a:r>
              <a:rPr lang="fr-FR" sz="2000" dirty="0"/>
              <a:t>Segment « </a:t>
            </a:r>
            <a:r>
              <a:rPr lang="fr-FR" sz="2000" b="1" dirty="0">
                <a:solidFill>
                  <a:srgbClr val="C00000"/>
                </a:solidFill>
              </a:rPr>
              <a:t>sémiotique</a:t>
            </a:r>
            <a:r>
              <a:rPr lang="fr-FR" sz="2000" dirty="0"/>
              <a:t> » (</a:t>
            </a:r>
            <a:r>
              <a:rPr lang="fr-FR" sz="2000" dirty="0" err="1"/>
              <a:t>thématiseur</a:t>
            </a:r>
            <a:r>
              <a:rPr lang="fr-FR" sz="2000" dirty="0"/>
              <a:t> pur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332979" y="226122"/>
            <a:ext cx="754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Evolution du segment </a:t>
            </a:r>
            <a:r>
              <a:rPr lang="fr-FR" sz="2400" dirty="0" smtClean="0">
                <a:solidFill>
                  <a:srgbClr val="FF0000"/>
                </a:solidFill>
              </a:rPr>
              <a:t>(en millions d’années)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220768" y="5012267"/>
            <a:ext cx="0" cy="1667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881533" y="2674096"/>
            <a:ext cx="76965" cy="897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8920015" y="2763844"/>
            <a:ext cx="3852" cy="30479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364715" y="3108327"/>
            <a:ext cx="2825261" cy="3693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Segment de langage détaillé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05316" y="3773718"/>
            <a:ext cx="197445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 millions d’années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95205" y="5942398"/>
            <a:ext cx="75693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Homo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8602134" y="2763844"/>
            <a:ext cx="234977" cy="30479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8999320" y="2757909"/>
            <a:ext cx="259282" cy="30862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9008616" y="2711614"/>
            <a:ext cx="317590" cy="814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2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4140" y="280552"/>
            <a:ext cx="41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Premier référentiel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99111" y="2808514"/>
            <a:ext cx="395435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dirty="0" smtClean="0">
                <a:solidFill>
                  <a:schemeClr val="accent5"/>
                </a:solidFill>
              </a:rPr>
              <a:t>L’espace</a:t>
            </a:r>
          </a:p>
          <a:p>
            <a:pPr algn="ctr"/>
            <a:r>
              <a:rPr lang="fr-FR" sz="4400" dirty="0" smtClean="0">
                <a:solidFill>
                  <a:schemeClr val="accent5"/>
                </a:solidFill>
              </a:rPr>
              <a:t>(La topologie)</a:t>
            </a:r>
            <a:endParaRPr lang="fr-FR" sz="4400" dirty="0">
              <a:solidFill>
                <a:schemeClr val="accent5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97666" y="3149600"/>
            <a:ext cx="804333" cy="812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293340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4671" y="965679"/>
            <a:ext cx="11744458" cy="3249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333897" y="4465674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Présence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836615" y="3514953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684215" y="3611513"/>
            <a:ext cx="2667000" cy="53644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TEMPS</a:t>
            </a:r>
          </a:p>
          <a:p>
            <a:pPr algn="ctr"/>
            <a:r>
              <a:rPr lang="fr-FR" dirty="0" smtClean="0"/>
              <a:t>(1962)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9181497" y="4578328"/>
            <a:ext cx="2667000" cy="53644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L’INDESCRIPTIBLE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5598" y="4259007"/>
            <a:ext cx="2980267" cy="16737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LE RYTHME</a:t>
            </a:r>
          </a:p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(1968)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(1982-2002)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72505" y="4974205"/>
            <a:ext cx="3268134" cy="9012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 err="1" smtClean="0">
                <a:solidFill>
                  <a:schemeClr val="accent5"/>
                </a:solidFill>
              </a:rPr>
              <a:t>Woruld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Les MONDE 1, 2,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45009" y="5521218"/>
            <a:ext cx="3606800" cy="391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 Partition-conjonction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7425" y="1320758"/>
            <a:ext cx="4235484" cy="209965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3071" y="1134174"/>
            <a:ext cx="12057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3 –Logico-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sémiotique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56443" y="1519285"/>
            <a:ext cx="4235484" cy="20996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L’ESPACE</a:t>
            </a:r>
          </a:p>
          <a:p>
            <a:pPr algn="ctr"/>
            <a:r>
              <a:rPr lang="fr-FR" sz="3600" dirty="0" smtClean="0"/>
              <a:t>(1959)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33130" y="1160297"/>
            <a:ext cx="12917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1 – Topologie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3798" y="2933411"/>
            <a:ext cx="16102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2 – Cybernétique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76917" y="4164485"/>
            <a:ext cx="1590885" cy="23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4 - </a:t>
            </a:r>
            <a:r>
              <a:rPr lang="fr-FR" dirty="0" err="1" smtClean="0">
                <a:solidFill>
                  <a:srgbClr val="FF3300"/>
                </a:solidFill>
              </a:rPr>
              <a:t>Présentivité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63510" y="257793"/>
            <a:ext cx="9531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référentiels primordiaux d’HVL (et Homo)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6042389"/>
            <a:ext cx="11887200" cy="66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TECHNIQUE EST PREMIÈRE</a:t>
            </a:r>
          </a:p>
          <a:p>
            <a:pPr algn="ctr"/>
            <a:r>
              <a:rPr lang="fr-FR" dirty="0" smtClean="0"/>
              <a:t> (Si on ne peut dire qu’elle mène le monde, c’est elle qui le mène le plus)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9101" y="3860196"/>
            <a:ext cx="11724271" cy="165886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761519" y="3450773"/>
            <a:ext cx="4195838" cy="14586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191080" y="1093430"/>
            <a:ext cx="3500830" cy="192983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7135482" y="1320758"/>
            <a:ext cx="3500830" cy="175914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Anthropogénie (2002)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15" name="Ellipse 14"/>
          <p:cNvSpPr/>
          <p:nvPr/>
        </p:nvSpPr>
        <p:spPr>
          <a:xfrm>
            <a:off x="6980232" y="1788464"/>
            <a:ext cx="3500830" cy="15450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Philo Photo (1983)</a:t>
            </a:r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787138" y="2180351"/>
            <a:ext cx="3500830" cy="149826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LE SIGNE</a:t>
            </a:r>
          </a:p>
          <a:p>
            <a:pPr algn="ctr"/>
            <a:r>
              <a:rPr lang="fr-FR" sz="2400" dirty="0" smtClean="0"/>
              <a:t>(1979)</a:t>
            </a:r>
            <a:endParaRPr 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6935717" y="3498134"/>
            <a:ext cx="3181538" cy="411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HVL s’y est repris à 3 fois</a:t>
            </a:r>
          </a:p>
        </p:txBody>
      </p:sp>
    </p:spTree>
    <p:extLst>
      <p:ext uri="{BB962C8B-B14F-4D97-AF65-F5344CB8AC3E}">
        <p14:creationId xmlns:p14="http://schemas.microsoft.com/office/powerpoint/2010/main" val="228511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093683" y="5143236"/>
            <a:ext cx="3751092" cy="1154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304481" y="3015343"/>
            <a:ext cx="3743225" cy="328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78055" y="288561"/>
            <a:ext cx="704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Métaphysique </a:t>
            </a:r>
            <a:r>
              <a:rPr lang="fr-FR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fr-FR" sz="4000" dirty="0" smtClean="0">
                <a:solidFill>
                  <a:srgbClr val="FF0000"/>
                </a:solidFill>
              </a:rPr>
              <a:t> Anthropogénie</a:t>
            </a:r>
            <a:endParaRPr lang="fr-FR" sz="1050" b="1" dirty="0">
              <a:solidFill>
                <a:srgbClr val="0000CC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35965" y="3267799"/>
            <a:ext cx="2974284" cy="2577829"/>
            <a:chOff x="454716" y="2636428"/>
            <a:chExt cx="3565813" cy="2862347"/>
          </a:xfrm>
        </p:grpSpPr>
        <p:sp>
          <p:nvSpPr>
            <p:cNvPr id="18" name="Ellipse 17"/>
            <p:cNvSpPr/>
            <p:nvPr/>
          </p:nvSpPr>
          <p:spPr>
            <a:xfrm>
              <a:off x="1992914" y="2636428"/>
              <a:ext cx="485054" cy="5349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54716" y="4950079"/>
              <a:ext cx="485054" cy="534974"/>
            </a:xfrm>
            <a:prstGeom prst="ellipse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535475" y="4963801"/>
              <a:ext cx="485054" cy="534974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939769" y="5242714"/>
              <a:ext cx="2595706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9" idx="7"/>
              <a:endCxn id="18" idx="3"/>
            </p:cNvCxnSpPr>
            <p:nvPr/>
          </p:nvCxnSpPr>
          <p:spPr>
            <a:xfrm flipV="1">
              <a:off x="868735" y="3093057"/>
              <a:ext cx="1195213" cy="19353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20" idx="1"/>
              <a:endCxn id="18" idx="5"/>
            </p:cNvCxnSpPr>
            <p:nvPr/>
          </p:nvCxnSpPr>
          <p:spPr>
            <a:xfrm flipH="1" flipV="1">
              <a:off x="2406934" y="3093057"/>
              <a:ext cx="1199576" cy="19490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7516278" y="3278685"/>
            <a:ext cx="2974284" cy="2577829"/>
            <a:chOff x="454716" y="2636428"/>
            <a:chExt cx="3565813" cy="2862347"/>
          </a:xfrm>
        </p:grpSpPr>
        <p:sp>
          <p:nvSpPr>
            <p:cNvPr id="26" name="Ellipse 25"/>
            <p:cNvSpPr/>
            <p:nvPr/>
          </p:nvSpPr>
          <p:spPr>
            <a:xfrm>
              <a:off x="1992914" y="2636428"/>
              <a:ext cx="485054" cy="5349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454716" y="4950079"/>
              <a:ext cx="485054" cy="534974"/>
            </a:xfrm>
            <a:prstGeom prst="ellipse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535475" y="4963801"/>
              <a:ext cx="485054" cy="534974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939769" y="5242714"/>
              <a:ext cx="2595706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7" idx="7"/>
              <a:endCxn id="26" idx="3"/>
            </p:cNvCxnSpPr>
            <p:nvPr/>
          </p:nvCxnSpPr>
          <p:spPr>
            <a:xfrm flipV="1">
              <a:off x="868735" y="3093057"/>
              <a:ext cx="1195213" cy="19353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28" idx="1"/>
              <a:endCxn id="26" idx="5"/>
            </p:cNvCxnSpPr>
            <p:nvPr/>
          </p:nvCxnSpPr>
          <p:spPr>
            <a:xfrm flipH="1" flipV="1">
              <a:off x="2406934" y="3093057"/>
              <a:ext cx="1199576" cy="19490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>
            <a:off x="1304481" y="1719941"/>
            <a:ext cx="3942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/>
                </a:solidFill>
              </a:rPr>
              <a:t>Conception Métaphysique du SIGNE</a:t>
            </a:r>
          </a:p>
          <a:p>
            <a:pPr algn="ctr"/>
            <a:r>
              <a:rPr lang="fr-FR" sz="2000" b="1" dirty="0">
                <a:solidFill>
                  <a:srgbClr val="CC0066"/>
                </a:solidFill>
              </a:rPr>
              <a:t>« Signe INTENTIONNEL »</a:t>
            </a:r>
          </a:p>
          <a:p>
            <a:pPr algn="ctr"/>
            <a:r>
              <a:rPr lang="fr-FR" sz="2000" b="1" dirty="0" smtClean="0">
                <a:solidFill>
                  <a:srgbClr val="CC0066"/>
                </a:solidFill>
              </a:rPr>
              <a:t>« Index de »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48858" y="1719942"/>
            <a:ext cx="4283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/>
                </a:solidFill>
              </a:rPr>
              <a:t>Conception Anthropogénique du SIGNE</a:t>
            </a:r>
          </a:p>
          <a:p>
            <a:pPr algn="ctr"/>
            <a:r>
              <a:rPr lang="fr-FR" sz="2000" b="1" dirty="0">
                <a:solidFill>
                  <a:srgbClr val="CC0066"/>
                </a:solidFill>
              </a:rPr>
              <a:t>« Signe THEMATISEUR »</a:t>
            </a:r>
          </a:p>
          <a:p>
            <a:pPr algn="ctr"/>
            <a:r>
              <a:rPr lang="fr-FR" sz="2000" b="1" dirty="0" smtClean="0">
                <a:solidFill>
                  <a:srgbClr val="CC0066"/>
                </a:solidFill>
              </a:rPr>
              <a:t>«</a:t>
            </a:r>
            <a:r>
              <a:rPr lang="fr-FR" sz="2000" b="1" dirty="0">
                <a:solidFill>
                  <a:srgbClr val="CC0066"/>
                </a:solidFill>
              </a:rPr>
              <a:t> Indice de </a:t>
            </a:r>
            <a:r>
              <a:rPr lang="fr-FR" sz="2000" b="1" dirty="0" smtClean="0">
                <a:solidFill>
                  <a:srgbClr val="CC0066"/>
                </a:solidFill>
              </a:rPr>
              <a:t>» et « Index de »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292564" y="3213222"/>
            <a:ext cx="242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REPRESENTATION MENTALE</a:t>
            </a:r>
            <a:endParaRPr lang="fr-FR" sz="1400" b="1" dirty="0">
              <a:solidFill>
                <a:srgbClr val="FF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OCCASIONNELLE / PARTIELLE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180273" y="3228462"/>
            <a:ext cx="81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SCHEME</a:t>
            </a:r>
          </a:p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MENTAL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472198" y="5884032"/>
            <a:ext cx="1066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DESIGNANT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92503" y="5887842"/>
            <a:ext cx="838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DESIGNE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105813" y="5887842"/>
            <a:ext cx="1254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THEMATISEUR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9785081" y="5891652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THEMATISE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29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0394" y="280552"/>
            <a:ext cx="782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Quatrième référentiel – La présence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44872" y="2886573"/>
            <a:ext cx="389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accent5"/>
                </a:solidFill>
              </a:rPr>
              <a:t>La présence</a:t>
            </a:r>
          </a:p>
        </p:txBody>
      </p:sp>
      <p:sp>
        <p:nvSpPr>
          <p:cNvPr id="4" name="Ellipse 3"/>
          <p:cNvSpPr/>
          <p:nvPr/>
        </p:nvSpPr>
        <p:spPr>
          <a:xfrm>
            <a:off x="3064935" y="3047999"/>
            <a:ext cx="804333" cy="812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131733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79732" y="335893"/>
            <a:ext cx="265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La présence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0751" y="1998709"/>
            <a:ext cx="100922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50000"/>
                  </a:schemeClr>
                </a:solidFill>
              </a:rPr>
              <a:t>Pour HVL la déclaration philosophique fondamentale est:</a:t>
            </a:r>
          </a:p>
          <a:p>
            <a:pPr algn="ctr"/>
            <a:endParaRPr lang="fr-FR" sz="4000" i="1" dirty="0">
              <a:solidFill>
                <a:schemeClr val="accent5"/>
              </a:solidFill>
            </a:endParaRPr>
          </a:p>
          <a:p>
            <a:pPr algn="ctr"/>
            <a:r>
              <a:rPr lang="fr-FR" sz="4000" i="1" dirty="0" smtClean="0">
                <a:solidFill>
                  <a:schemeClr val="accent5"/>
                </a:solidFill>
              </a:rPr>
              <a:t>Dans l’Univers il n’y a que des </a:t>
            </a:r>
          </a:p>
          <a:p>
            <a:pPr algn="ctr"/>
            <a:r>
              <a:rPr lang="fr-FR" sz="4000" i="1" dirty="0" smtClean="0">
                <a:solidFill>
                  <a:schemeClr val="accent5"/>
                </a:solidFill>
              </a:rPr>
              <a:t>fonctionnements (descriptibles)</a:t>
            </a:r>
          </a:p>
          <a:p>
            <a:pPr algn="ctr"/>
            <a:r>
              <a:rPr lang="fr-FR" sz="4000" i="1" dirty="0">
                <a:solidFill>
                  <a:schemeClr val="accent5"/>
                </a:solidFill>
              </a:rPr>
              <a:t>e</a:t>
            </a:r>
            <a:r>
              <a:rPr lang="fr-FR" sz="4000" i="1" dirty="0" smtClean="0">
                <a:solidFill>
                  <a:schemeClr val="accent5"/>
                </a:solidFill>
              </a:rPr>
              <a:t>t des </a:t>
            </a:r>
            <a:r>
              <a:rPr lang="fr-FR" sz="4000" i="1" dirty="0" smtClean="0">
                <a:solidFill>
                  <a:srgbClr val="FF0000"/>
                </a:solidFill>
              </a:rPr>
              <a:t>présences</a:t>
            </a:r>
            <a:r>
              <a:rPr lang="fr-FR" sz="4000" i="1" dirty="0" smtClean="0">
                <a:solidFill>
                  <a:schemeClr val="accent5"/>
                </a:solidFill>
              </a:rPr>
              <a:t> (indescriptibles) </a:t>
            </a:r>
            <a:endParaRPr lang="fr-FR" sz="40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0900" y="136324"/>
            <a:ext cx="841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Métaphysicien puis </a:t>
            </a:r>
            <a:r>
              <a:rPr lang="fr-FR" sz="4000" dirty="0" err="1" smtClean="0">
                <a:solidFill>
                  <a:srgbClr val="FF0000"/>
                </a:solidFill>
              </a:rPr>
              <a:t>anthropogéniste</a:t>
            </a:r>
            <a:r>
              <a:rPr lang="fr-FR" sz="4000" dirty="0" smtClean="0">
                <a:solidFill>
                  <a:srgbClr val="FF0000"/>
                </a:solidFill>
              </a:rPr>
              <a:t> (*)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517" y="2018368"/>
            <a:ext cx="10080703" cy="23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7130" y="16726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812946" y="1668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08506" y="1603285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1983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7236" y="2413179"/>
            <a:ext cx="3046423" cy="41536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</a:t>
            </a:r>
            <a:r>
              <a:rPr lang="fr-FR" dirty="0" err="1" smtClean="0">
                <a:solidFill>
                  <a:schemeClr val="accent5"/>
                </a:solidFill>
              </a:rPr>
              <a:t>Anthropogéniste</a:t>
            </a:r>
            <a:r>
              <a:rPr lang="fr-FR" dirty="0" smtClean="0">
                <a:solidFill>
                  <a:schemeClr val="accent5"/>
                </a:solidFill>
              </a:rPr>
              <a:t>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974" y="2406591"/>
            <a:ext cx="5776855" cy="42195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Métaphysicien - </a:t>
            </a:r>
            <a:r>
              <a:rPr lang="fr-FR" dirty="0" smtClean="0">
                <a:solidFill>
                  <a:srgbClr val="FF0000"/>
                </a:solidFill>
              </a:rPr>
              <a:t>Observateur</a:t>
            </a:r>
            <a:r>
              <a:rPr lang="fr-FR" dirty="0" smtClean="0">
                <a:solidFill>
                  <a:schemeClr val="accent5"/>
                </a:solidFill>
              </a:rPr>
              <a:t> 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780" y="1472728"/>
            <a:ext cx="1204322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/>
                </a:solidFill>
              </a:rPr>
              <a:t>Jésuite (10 ans)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6308" y="2892923"/>
            <a:ext cx="62402" cy="1123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" y="3988421"/>
            <a:ext cx="1718442" cy="171844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45844" y="28265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1929 (8 ans)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006645" y="1198092"/>
            <a:ext cx="12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(17 à 27  ans)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892629" y="6311587"/>
            <a:ext cx="612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(*) Voir texte « De la métaphysique à l’anthropogénie » (2007)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539030" y="1468606"/>
            <a:ext cx="679741" cy="41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accent5"/>
                </a:solidFill>
              </a:rPr>
              <a:t>4 enfants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394472" y="3195900"/>
            <a:ext cx="17492" cy="242147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725892" y="3206782"/>
            <a:ext cx="16700" cy="168357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358743" y="3038192"/>
            <a:ext cx="19197" cy="148175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333850" y="3594403"/>
            <a:ext cx="2830647" cy="1415772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1957 – </a:t>
            </a:r>
            <a:r>
              <a:rPr lang="fr-FR" b="1" dirty="0" smtClean="0">
                <a:solidFill>
                  <a:srgbClr val="FF0000"/>
                </a:solidFill>
              </a:rPr>
              <a:t>Présence</a:t>
            </a:r>
            <a:r>
              <a:rPr lang="fr-FR" dirty="0" smtClean="0"/>
              <a:t> </a:t>
            </a:r>
          </a:p>
          <a:p>
            <a:pPr algn="r"/>
            <a:r>
              <a:rPr lang="fr-FR" dirty="0" smtClean="0"/>
              <a:t>La présence</a:t>
            </a:r>
          </a:p>
          <a:p>
            <a:pPr algn="r"/>
            <a:r>
              <a:rPr lang="fr-FR" dirty="0" smtClean="0"/>
              <a:t> dans la Conscience</a:t>
            </a:r>
          </a:p>
          <a:p>
            <a:pPr algn="r"/>
            <a:r>
              <a:rPr lang="fr-FR" dirty="0" smtClean="0"/>
              <a:t> chez SARTRE</a:t>
            </a:r>
          </a:p>
          <a:p>
            <a:pPr algn="r"/>
            <a:r>
              <a:rPr lang="fr-FR" sz="1400" dirty="0" smtClean="0"/>
              <a:t>Encyclopédie française, Vol 19, 1957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46688" y="5004833"/>
            <a:ext cx="515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1962 – </a:t>
            </a:r>
            <a:r>
              <a:rPr lang="fr-FR" b="1" dirty="0" smtClean="0">
                <a:solidFill>
                  <a:srgbClr val="FF0000"/>
                </a:solidFill>
              </a:rPr>
              <a:t>Cybernétique</a:t>
            </a:r>
            <a:r>
              <a:rPr lang="fr-FR" dirty="0" smtClean="0"/>
              <a:t> – Le nouvel âge (de la machine)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220670" y="4519947"/>
            <a:ext cx="317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1979 – </a:t>
            </a:r>
            <a:r>
              <a:rPr lang="fr-FR" b="1" dirty="0" smtClean="0">
                <a:solidFill>
                  <a:srgbClr val="FF0000"/>
                </a:solidFill>
              </a:rPr>
              <a:t>Signe (1)</a:t>
            </a:r>
            <a:r>
              <a:rPr lang="fr-FR" dirty="0" smtClean="0"/>
              <a:t> - L’animal signé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547236" y="4140025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1983 – </a:t>
            </a:r>
            <a:r>
              <a:rPr lang="fr-FR" b="1" dirty="0">
                <a:solidFill>
                  <a:srgbClr val="FF0000"/>
                </a:solidFill>
              </a:rPr>
              <a:t>Signe (2)</a:t>
            </a:r>
            <a:r>
              <a:rPr lang="fr-FR" dirty="0"/>
              <a:t> </a:t>
            </a:r>
            <a:r>
              <a:rPr lang="fr-FR" dirty="0" smtClean="0"/>
              <a:t>- Philo </a:t>
            </a:r>
            <a:r>
              <a:rPr lang="fr-FR" dirty="0"/>
              <a:t>de la photo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8558292" y="3038192"/>
            <a:ext cx="840" cy="6329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938548" y="3780644"/>
            <a:ext cx="391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1982 - 2002 </a:t>
            </a:r>
            <a:r>
              <a:rPr lang="fr-FR" dirty="0"/>
              <a:t>– </a:t>
            </a:r>
            <a:r>
              <a:rPr lang="fr-FR" b="1" dirty="0">
                <a:solidFill>
                  <a:srgbClr val="FF0000"/>
                </a:solidFill>
              </a:rPr>
              <a:t>Signe </a:t>
            </a:r>
            <a:r>
              <a:rPr lang="fr-FR" b="1" dirty="0" smtClean="0">
                <a:solidFill>
                  <a:srgbClr val="FF0000"/>
                </a:solidFill>
              </a:rPr>
              <a:t>(3)</a:t>
            </a:r>
            <a:r>
              <a:rPr lang="fr-FR" dirty="0" smtClean="0"/>
              <a:t> - Anthropogénie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03707" y="1230085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Philo Photo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5088889" y="3206779"/>
            <a:ext cx="2006" cy="38012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89925" y="2854296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1957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088889" y="5779817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(1959) – Topologie – Les arts de l’espace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0145154" y="102074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(81 ans)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0190382" y="1611747"/>
            <a:ext cx="6527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2002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750118" y="1238547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Anthropogénie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382436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8399" y="302026"/>
            <a:ext cx="7512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Couple Fonctionnement / Présence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5" y="1113664"/>
            <a:ext cx="3543300" cy="4737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7" y="1507067"/>
            <a:ext cx="5498625" cy="38129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43669" y="5301339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Schéma technique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87755" y="5216677"/>
            <a:ext cx="2041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Tableau de ROTHKO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057403" y="5673871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Fortement descriptible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493019" y="5580741"/>
            <a:ext cx="256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Largement indescriptible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77667" y="5944808"/>
            <a:ext cx="23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 PRESENCE fort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47316" y="6029467"/>
            <a:ext cx="24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 PRESENCE faible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11883" y="6388700"/>
            <a:ext cx="328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 FONCTIONNEMENTS fort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31352" y="6293155"/>
            <a:ext cx="346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 FONCTIONNEMENTS faible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223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4671" y="965679"/>
            <a:ext cx="11744458" cy="3249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567056" y="3725373"/>
            <a:ext cx="3592286" cy="17771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333897" y="4465674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Présence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836615" y="3514953"/>
            <a:ext cx="2667000" cy="53644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684215" y="3611513"/>
            <a:ext cx="2667000" cy="53644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TEMPS</a:t>
            </a:r>
          </a:p>
          <a:p>
            <a:pPr algn="ctr"/>
            <a:r>
              <a:rPr lang="fr-FR" dirty="0" smtClean="0"/>
              <a:t>(1962)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9181497" y="4578328"/>
            <a:ext cx="2667000" cy="53644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L’INDESCRIPTIBLE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55598" y="4259007"/>
            <a:ext cx="2980267" cy="16737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LE RYTHME</a:t>
            </a:r>
          </a:p>
          <a:p>
            <a:pPr algn="ctr"/>
            <a:r>
              <a:rPr lang="fr-FR" sz="3200" dirty="0" smtClean="0">
                <a:solidFill>
                  <a:schemeClr val="accent5"/>
                </a:solidFill>
              </a:rPr>
              <a:t>(1968)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(1982-2002)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72505" y="4974205"/>
            <a:ext cx="3268134" cy="9012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 err="1" smtClean="0">
                <a:solidFill>
                  <a:schemeClr val="accent5"/>
                </a:solidFill>
              </a:rPr>
              <a:t>Woruld</a:t>
            </a:r>
            <a:endParaRPr lang="fr-FR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Les MONDE 1, 2, 3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45009" y="5575648"/>
            <a:ext cx="3606800" cy="391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La Partition-conjonction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7425" y="1320758"/>
            <a:ext cx="4235484" cy="209965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3071" y="1134174"/>
            <a:ext cx="12057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3 –Logico-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sémiotique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56443" y="1519285"/>
            <a:ext cx="4235484" cy="20996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L’ESPACE</a:t>
            </a:r>
          </a:p>
          <a:p>
            <a:pPr algn="ctr"/>
            <a:r>
              <a:rPr lang="fr-FR" sz="3600" dirty="0" smtClean="0"/>
              <a:t>(1959)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33130" y="1160297"/>
            <a:ext cx="12917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1 – Topologie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3798" y="2933411"/>
            <a:ext cx="16102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2 – Cybernétique</a:t>
            </a:r>
          </a:p>
          <a:p>
            <a:pPr algn="ctr"/>
            <a:r>
              <a:rPr lang="fr-FR" sz="1600" dirty="0" smtClean="0">
                <a:solidFill>
                  <a:srgbClr val="FF3300"/>
                </a:solidFill>
              </a:rPr>
              <a:t>(1982-2002)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44259" y="3990309"/>
            <a:ext cx="1635769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00"/>
                </a:solidFill>
              </a:rPr>
              <a:t>4 – </a:t>
            </a:r>
            <a:r>
              <a:rPr lang="fr-FR" dirty="0" err="1" smtClean="0">
                <a:solidFill>
                  <a:srgbClr val="FF3300"/>
                </a:solidFill>
              </a:rPr>
              <a:t>Présentivité</a:t>
            </a:r>
            <a:endParaRPr lang="fr-FR" dirty="0" smtClean="0">
              <a:solidFill>
                <a:srgbClr val="FF3300"/>
              </a:solidFill>
            </a:endParaRPr>
          </a:p>
          <a:p>
            <a:endParaRPr lang="fr-FR" sz="300" dirty="0">
              <a:solidFill>
                <a:srgbClr val="FF33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63510" y="257793"/>
            <a:ext cx="9531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référentiels primordiaux d’HVL (et Homo)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6042389"/>
            <a:ext cx="11887200" cy="66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TECHNIQUE EST PREMIÈRE</a:t>
            </a:r>
          </a:p>
          <a:p>
            <a:pPr algn="ctr"/>
            <a:r>
              <a:rPr lang="fr-FR" dirty="0" smtClean="0"/>
              <a:t> (Si on ne peut dire qu’elle mène le monde, c’est elle qui le mène le plus)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9101" y="3860196"/>
            <a:ext cx="11724271" cy="165886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761519" y="3450773"/>
            <a:ext cx="4195838" cy="14586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191080" y="1093430"/>
            <a:ext cx="3500830" cy="192983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7135482" y="1320758"/>
            <a:ext cx="3500830" cy="175914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Anthropogénie (2002)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15" name="Ellipse 14"/>
          <p:cNvSpPr/>
          <p:nvPr/>
        </p:nvSpPr>
        <p:spPr>
          <a:xfrm>
            <a:off x="6980232" y="1788464"/>
            <a:ext cx="3500830" cy="15450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Philo Photo (1983)</a:t>
            </a:r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787138" y="2180351"/>
            <a:ext cx="3500830" cy="149826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LE SIGNE</a:t>
            </a:r>
          </a:p>
          <a:p>
            <a:pPr algn="ctr"/>
            <a:r>
              <a:rPr lang="fr-FR" sz="2400" dirty="0" smtClean="0"/>
              <a:t>(1979)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81169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7669" y="280552"/>
            <a:ext cx="693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Autres référentiels (secondaires)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3750" y="2217708"/>
            <a:ext cx="2551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5"/>
                </a:solidFill>
              </a:rPr>
              <a:t>Le RYTHME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1220" y="4351312"/>
            <a:ext cx="955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5"/>
                </a:solidFill>
              </a:rPr>
              <a:t>Le CADRE </a:t>
            </a:r>
            <a:r>
              <a:rPr lang="fr-FR" sz="3200" dirty="0" smtClean="0">
                <a:solidFill>
                  <a:schemeClr val="accent5"/>
                </a:solidFill>
              </a:rPr>
              <a:t>(Pré-cadre, Cadre, Sous-cadre, Multi-cadre)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1220" y="2913578"/>
            <a:ext cx="5210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5"/>
                </a:solidFill>
              </a:rPr>
              <a:t>MONDE 1, 2, 3 (</a:t>
            </a:r>
            <a:r>
              <a:rPr lang="fr-FR" sz="4000" dirty="0" err="1" smtClean="0">
                <a:solidFill>
                  <a:schemeClr val="accent5"/>
                </a:solidFill>
              </a:rPr>
              <a:t>Woruld</a:t>
            </a:r>
            <a:r>
              <a:rPr lang="fr-FR" sz="4000" dirty="0" smtClean="0">
                <a:solidFill>
                  <a:schemeClr val="accent5"/>
                </a:solidFill>
              </a:rPr>
              <a:t>)</a:t>
            </a:r>
            <a:endParaRPr lang="fr-FR" sz="3200" dirty="0" smtClean="0">
              <a:solidFill>
                <a:schemeClr val="accent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5569" y="3632039"/>
            <a:ext cx="519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5"/>
                </a:solidFill>
              </a:rPr>
              <a:t>La partition-conjonction</a:t>
            </a:r>
            <a:endParaRPr lang="fr-FR" sz="32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501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1715" y="3320144"/>
            <a:ext cx="11252200" cy="310242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82602" y="1260322"/>
            <a:ext cx="11252200" cy="161713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779129" y="280552"/>
            <a:ext cx="4641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Intérêt de l’approche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8035" y="3469570"/>
            <a:ext cx="10345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Référentiels communs aux Sciences Humaines et aux Sciences exactes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6259" y="4748778"/>
            <a:ext cx="814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Référentiels indépendants des cultures et des époques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3027" y="1396919"/>
            <a:ext cx="616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Socle commun à la Technique et au Signe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46532" y="5433909"/>
            <a:ext cx="9682907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Topologie, Cybernétique, Logico-sémiotique, </a:t>
            </a:r>
            <a:r>
              <a:rPr lang="fr-FR" sz="3200" dirty="0" err="1" smtClean="0">
                <a:solidFill>
                  <a:schemeClr val="bg1"/>
                </a:solidFill>
              </a:rPr>
              <a:t>Présentivité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3302" y="2022789"/>
            <a:ext cx="1654043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Segment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8030" y="4106517"/>
            <a:ext cx="495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Approche et pensée transversale</a:t>
            </a:r>
          </a:p>
        </p:txBody>
      </p:sp>
    </p:spTree>
    <p:extLst>
      <p:ext uri="{BB962C8B-B14F-4D97-AF65-F5344CB8AC3E}">
        <p14:creationId xmlns:p14="http://schemas.microsoft.com/office/powerpoint/2010/main" val="39242655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1625603" y="558801"/>
            <a:ext cx="9902368" cy="47921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Questions / Réponses</a:t>
            </a:r>
          </a:p>
          <a:p>
            <a:pPr algn="ctr"/>
            <a:r>
              <a:rPr lang="fr-FR" sz="3200" dirty="0" smtClean="0"/>
              <a:t>Référentiels d’Henri Van Lier</a:t>
            </a:r>
          </a:p>
          <a:p>
            <a:pPr algn="ctr"/>
            <a:r>
              <a:rPr lang="fr-FR" sz="3200" dirty="0" smtClean="0"/>
              <a:t>Référentiels d’Homo</a:t>
            </a:r>
          </a:p>
          <a:p>
            <a:pPr algn="ctr"/>
            <a:r>
              <a:rPr lang="fr-FR" sz="3200" dirty="0" smtClean="0"/>
              <a:t>Référentiels de chacun ici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6019800" y="5736772"/>
            <a:ext cx="570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Mail: marc.vanlier@atao.com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23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53345" y="280552"/>
            <a:ext cx="6649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Arts de l’Espace, 1959 </a:t>
            </a:r>
            <a:r>
              <a:rPr lang="fr-FR" sz="2400" dirty="0" smtClean="0">
                <a:solidFill>
                  <a:srgbClr val="FF0000"/>
                </a:solidFill>
              </a:rPr>
              <a:t>(38 ans)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0947" y="1449658"/>
            <a:ext cx="8244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</a:rPr>
              <a:t>L’espace activé par une œuvre :</a:t>
            </a:r>
          </a:p>
          <a:p>
            <a:r>
              <a:rPr lang="fr-FR" sz="3200" b="1" u="sng" dirty="0" smtClean="0">
                <a:solidFill>
                  <a:schemeClr val="accent1"/>
                </a:solidFill>
              </a:rPr>
              <a:t>Peinture, Sculpture</a:t>
            </a:r>
            <a:r>
              <a:rPr lang="fr-FR" sz="3200" dirty="0" smtClean="0">
                <a:solidFill>
                  <a:schemeClr val="accent1"/>
                </a:solidFill>
              </a:rPr>
              <a:t>, </a:t>
            </a:r>
            <a:r>
              <a:rPr lang="fr-FR" sz="3200" u="sng" dirty="0" smtClean="0">
                <a:solidFill>
                  <a:schemeClr val="accent1"/>
                </a:solidFill>
              </a:rPr>
              <a:t>Architecture</a:t>
            </a:r>
            <a:r>
              <a:rPr lang="fr-FR" sz="3200" dirty="0" smtClean="0">
                <a:solidFill>
                  <a:schemeClr val="accent1"/>
                </a:solidFill>
              </a:rPr>
              <a:t>, Arts décoratifs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18648" y="3623633"/>
            <a:ext cx="2462918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5400" i="1" dirty="0" smtClean="0"/>
              <a:t>Le sujet</a:t>
            </a:r>
          </a:p>
          <a:p>
            <a:pPr algn="ctr"/>
            <a:r>
              <a:rPr lang="fr-FR" sz="5400" i="1" dirty="0" smtClean="0"/>
              <a:t>d’œuvre</a:t>
            </a:r>
            <a:endParaRPr lang="fr-FR" sz="5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511215" y="3266500"/>
            <a:ext cx="147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[Conception]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du MONDE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activée par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une œuvre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34414" y="4761329"/>
            <a:ext cx="3627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Indépendamment du sujet scénique,</a:t>
            </a:r>
          </a:p>
          <a:p>
            <a:pPr algn="ctr"/>
            <a:r>
              <a:rPr lang="fr-FR" dirty="0" smtClean="0"/>
              <a:t>de l’époque, de l’auteur, etc.</a:t>
            </a:r>
          </a:p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2" y="2721429"/>
            <a:ext cx="2583979" cy="36139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80534" y="2532457"/>
            <a:ext cx="515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Glissement vers la technique et le Design (industriel)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>
            <a:stCxn id="7" idx="1"/>
          </p:cNvCxnSpPr>
          <p:nvPr/>
        </p:nvCxnSpPr>
        <p:spPr>
          <a:xfrm flipH="1">
            <a:off x="4893733" y="2717123"/>
            <a:ext cx="48680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893733" y="2421467"/>
            <a:ext cx="0" cy="29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064928" y="5952063"/>
            <a:ext cx="140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6 éditions</a:t>
            </a:r>
          </a:p>
          <a:p>
            <a:r>
              <a:rPr lang="fr-FR" sz="1200" dirty="0" smtClean="0"/>
              <a:t>18.000 exemplaires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2017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83158" y="2357952"/>
            <a:ext cx="5503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…. le </a:t>
            </a:r>
            <a:r>
              <a:rPr lang="fr-FR" sz="2400" dirty="0"/>
              <a:t>dessin de Rubens </a:t>
            </a:r>
            <a:r>
              <a:rPr lang="fr-FR" sz="2400" dirty="0" smtClean="0"/>
              <a:t>[…]</a:t>
            </a:r>
          </a:p>
          <a:p>
            <a:r>
              <a:rPr lang="fr-FR" sz="2400" dirty="0" smtClean="0"/>
              <a:t>sans </a:t>
            </a:r>
            <a:r>
              <a:rPr lang="fr-FR" sz="2400" dirty="0"/>
              <a:t>être fait uniquement de spirales</a:t>
            </a:r>
            <a:r>
              <a:rPr lang="fr-FR" sz="2400" dirty="0" smtClean="0"/>
              <a:t>, [est]</a:t>
            </a:r>
          </a:p>
          <a:p>
            <a:r>
              <a:rPr lang="fr-FR" sz="2400" dirty="0" smtClean="0"/>
              <a:t>toujours </a:t>
            </a:r>
            <a:r>
              <a:rPr lang="fr-FR" sz="2400" dirty="0"/>
              <a:t>« spirale ».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276531"/>
            <a:ext cx="5006897" cy="63900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80014" y="280552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Espace de Rubens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41475" y="5475249"/>
            <a:ext cx="27749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Topologie de Rubens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011331" y="2006599"/>
            <a:ext cx="252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Sujet d’œuvre de Rubens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356821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3669</Words>
  <Application>Microsoft Office PowerPoint</Application>
  <PresentationFormat>Grand écran</PresentationFormat>
  <Paragraphs>1005</Paragraphs>
  <Slides>79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Monotype Sorts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VAN LIER</dc:creator>
  <cp:lastModifiedBy>TOSHIBA</cp:lastModifiedBy>
  <cp:revision>382</cp:revision>
  <cp:lastPrinted>2019-12-11T21:11:55Z</cp:lastPrinted>
  <dcterms:created xsi:type="dcterms:W3CDTF">2019-06-16T12:15:16Z</dcterms:created>
  <dcterms:modified xsi:type="dcterms:W3CDTF">2020-01-02T13:59:21Z</dcterms:modified>
</cp:coreProperties>
</file>